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39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375" r:id="rId24"/>
    <p:sldId id="376" r:id="rId25"/>
    <p:sldId id="377" r:id="rId26"/>
    <p:sldId id="340" r:id="rId27"/>
    <p:sldId id="346" r:id="rId28"/>
    <p:sldId id="351" r:id="rId29"/>
    <p:sldId id="348" r:id="rId30"/>
    <p:sldId id="349" r:id="rId31"/>
    <p:sldId id="378" r:id="rId32"/>
    <p:sldId id="359" r:id="rId33"/>
    <p:sldId id="360" r:id="rId34"/>
    <p:sldId id="362" r:id="rId35"/>
    <p:sldId id="363" r:id="rId36"/>
    <p:sldId id="364" r:id="rId37"/>
    <p:sldId id="379" r:id="rId38"/>
    <p:sldId id="365" r:id="rId39"/>
    <p:sldId id="380" r:id="rId40"/>
    <p:sldId id="366" r:id="rId41"/>
    <p:sldId id="352" r:id="rId42"/>
    <p:sldId id="357" r:id="rId43"/>
    <p:sldId id="353" r:id="rId44"/>
    <p:sldId id="354" r:id="rId45"/>
    <p:sldId id="356" r:id="rId46"/>
    <p:sldId id="355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4" r:id="rId60"/>
    <p:sldId id="393" r:id="rId61"/>
    <p:sldId id="395" r:id="rId62"/>
    <p:sldId id="358" r:id="rId63"/>
    <p:sldId id="284" r:id="rId64"/>
    <p:sldId id="343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96" r:id="rId83"/>
    <p:sldId id="397" r:id="rId84"/>
    <p:sldId id="268" r:id="rId85"/>
    <p:sldId id="269" r:id="rId86"/>
    <p:sldId id="272" r:id="rId87"/>
    <p:sldId id="305" r:id="rId88"/>
    <p:sldId id="306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0" r:id="rId112"/>
    <p:sldId id="331" r:id="rId113"/>
    <p:sldId id="332" r:id="rId114"/>
    <p:sldId id="333" r:id="rId1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9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6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4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6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92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2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0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F0C3-B743-4A78-8428-30245CC4D33F}" type="datetimeFigureOut">
              <a:rPr lang="zh-TW" altLang="en-US" smtClean="0"/>
              <a:t>2022/4/23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2420-F78F-478A-AC25-B4A0B27C1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andas.pydata.org/docs/reference/api/pandas.DataFrame.to_csv.html#pandas-dataframe-to-csv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69173-CFA8-437F-BC31-CA183422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資料分析實務報告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C4109B-E835-4DCE-A0A4-4E45C25F2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王榆凱</a:t>
            </a:r>
            <a:endParaRPr lang="en-US" altLang="zh-TW" dirty="0"/>
          </a:p>
          <a:p>
            <a:r>
              <a:rPr lang="zh-TW" altLang="en-US" dirty="0"/>
              <a:t>老師</a:t>
            </a:r>
            <a:r>
              <a:rPr lang="en-US" altLang="zh-TW" dirty="0"/>
              <a:t>:</a:t>
            </a:r>
            <a:r>
              <a:rPr lang="zh-TW" altLang="en-US" dirty="0"/>
              <a:t>偉大的恩師 龍大大</a:t>
            </a:r>
            <a:endParaRPr lang="en-US" altLang="zh-TW" dirty="0"/>
          </a:p>
          <a:p>
            <a:r>
              <a:rPr lang="zh-TW" altLang="en-US" dirty="0"/>
              <a:t>繳交日期</a:t>
            </a:r>
            <a:r>
              <a:rPr lang="en-US" altLang="zh-TW" dirty="0"/>
              <a:t>:2022/04/20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CE1928-7A2C-4EA8-99F5-2DF82E0CEB9B}"/>
              </a:ext>
            </a:extLst>
          </p:cNvPr>
          <p:cNvSpPr txBox="1"/>
          <p:nvPr/>
        </p:nvSpPr>
        <p:spPr>
          <a:xfrm>
            <a:off x="11942757" y="6688723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" dirty="0">
                <a:solidFill>
                  <a:srgbClr val="FF0000"/>
                </a:solidFill>
              </a:rPr>
              <a:t>暫時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5B9842-40B2-44F9-A542-F705457562C6}"/>
              </a:ext>
            </a:extLst>
          </p:cNvPr>
          <p:cNvSpPr txBox="1"/>
          <p:nvPr/>
        </p:nvSpPr>
        <p:spPr>
          <a:xfrm>
            <a:off x="1326378" y="337662"/>
            <a:ext cx="2703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/>
              <a:t>人工智慧導論</a:t>
            </a:r>
            <a:endParaRPr lang="zh-TW" altLang="en-US" sz="3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3222" y="5683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期中</a:t>
            </a:r>
            <a:r>
              <a:rPr lang="zh-TW" altLang="en-US" b="1" dirty="0">
                <a:latin typeface="新細明體 (本文)"/>
              </a:rPr>
              <a:t>考</a:t>
            </a:r>
            <a:r>
              <a:rPr lang="zh-TW" altLang="en-US" b="1" dirty="0"/>
              <a:t>報告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8DDF1C-1FB7-40BB-898F-7EE9EEE924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3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591550" cy="4351338"/>
          </a:xfrm>
        </p:spPr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</a:t>
            </a:r>
            <a:r>
              <a:rPr lang="zh-TW" altLang="en-US" b="1" dirty="0"/>
              <a:t>的</a:t>
            </a:r>
            <a:r>
              <a:rPr lang="en-US" altLang="zh-TW" b="1" dirty="0" err="1"/>
              <a:t>isnull</a:t>
            </a:r>
            <a:r>
              <a:rPr lang="zh-TW" altLang="en-US" b="1" dirty="0"/>
              <a:t>和</a:t>
            </a:r>
            <a:r>
              <a:rPr lang="en-US" altLang="zh-TW" b="1" dirty="0" err="1"/>
              <a:t>notnull</a:t>
            </a:r>
            <a:r>
              <a:rPr lang="zh-TW" altLang="en-US" b="1" dirty="0"/>
              <a:t>函數檢測</a:t>
            </a:r>
            <a:r>
              <a:rPr lang="en-US" altLang="zh-TW" b="1" dirty="0"/>
              <a:t>MISSING Value(</a:t>
            </a:r>
            <a:r>
              <a:rPr lang="zh-TW" altLang="en-US" b="1" dirty="0"/>
              <a:t>缺失資料</a:t>
            </a:r>
            <a:r>
              <a:rPr lang="en-US" altLang="zh-TW" b="1" dirty="0"/>
              <a:t>)</a:t>
            </a:r>
          </a:p>
          <a:p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360362"/>
            <a:ext cx="2762250" cy="54976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08368E-DC29-41DA-AD0B-28F81125A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8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查看各列的資料型態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512"/>
            <a:ext cx="11193437" cy="21148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DBBB44-BE36-4D1F-A6E1-0D9EEF2D0A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28AEAE-8A3D-46EE-A145-F507382E6E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834726" y="68564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88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將各列的資料型態轉成浮點數 </a:t>
            </a:r>
            <a:r>
              <a:rPr lang="en-US" altLang="zh-TW" dirty="0"/>
              <a:t>float64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6" y="4355869"/>
            <a:ext cx="11132558" cy="25021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212D2B-5343-4828-9C1D-B63B4BF2B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顯示設定的列</a:t>
            </a:r>
            <a:r>
              <a:rPr lang="en-US" altLang="zh-TW" dirty="0"/>
              <a:t>	</a:t>
            </a:r>
            <a:r>
              <a:rPr lang="zh-TW" altLang="en-US" dirty="0"/>
              <a:t>並刪除表頭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9554"/>
            <a:ext cx="12045596" cy="3348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0B70C6-235B-4616-9CB3-669A81346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2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只顯示設定的列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662"/>
            <a:ext cx="11640717" cy="3093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D4CCF7-9E57-46B9-BA89-ECE2A5A1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6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另存為</a:t>
            </a:r>
            <a:r>
              <a:rPr lang="en-US" altLang="zh-TW" dirty="0"/>
              <a:t>msft_modified.csv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871"/>
            <a:ext cx="9859751" cy="24768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48E3CF-A6C9-438D-9820-E509888B35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18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 err="1"/>
              <a:t>msft_modified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8" y="3450863"/>
            <a:ext cx="10459910" cy="31151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A9A770-FBAA-4B79-B9C8-271F3358C8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328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,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582"/>
            <a:ext cx="12065698" cy="2188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33550E-9EBC-42AF-B8E1-DDE95E5BF2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69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|</a:t>
            </a:r>
            <a:r>
              <a:rPr lang="zh-TW" altLang="en-US" dirty="0"/>
              <a:t>間隔資料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23" y="3085659"/>
            <a:ext cx="8935697" cy="31627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0D2590-77C4-4104-997A-F3DD811272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8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</a:t>
            </a:r>
            <a:r>
              <a:rPr lang="en-US" altLang="zh-TW" dirty="0"/>
              <a:t>6</a:t>
            </a:r>
            <a:r>
              <a:rPr lang="zh-TW" altLang="en-US" dirty="0"/>
              <a:t>行資料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3" y="3150688"/>
            <a:ext cx="8439150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6700B4-318F-417F-AEF8-D6E50BF0BE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2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行 顯示其餘</a:t>
            </a:r>
            <a:r>
              <a:rPr lang="en-US" altLang="zh-TW" dirty="0"/>
              <a:t>5</a:t>
            </a:r>
            <a:r>
              <a:rPr lang="zh-TW" altLang="en-US" dirty="0"/>
              <a:t>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" y="4630189"/>
            <a:ext cx="12070200" cy="21654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39627E-9502-455C-940C-34421E514C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dirty="0">
                <a:latin typeface="Arial Black" panose="020B0A04020102020204" pitchFamily="34" charset="0"/>
              </a:rPr>
              <a:t>的建立與基本運算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series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 err="1"/>
              <a:t>pandas.Series</a:t>
            </a:r>
            <a:r>
              <a:rPr lang="en-US" altLang="zh-TW" dirty="0"/>
              <a:t>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 err="1"/>
              <a:t>pandas.Series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搜尋滿足條件的資料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E1ECAC-71A4-45A2-BF4B-17CE881CA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90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cat</a:t>
            </a:r>
            <a:r>
              <a:rPr lang="zh-TW" altLang="en-US" dirty="0"/>
              <a:t>顯示檔案內容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4070649"/>
            <a:ext cx="10069330" cy="23244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E62797-E4EF-437F-9C4B-41B6A4D29C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跳過最後兩行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" y="4332570"/>
            <a:ext cx="12054587" cy="2423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BEAD573-5EF7-4902-AF53-B0E511DFAC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30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顯示前三行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4800349"/>
            <a:ext cx="11800614" cy="18081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5C8998-740C-4435-8295-02201C17D8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6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跳過第</a:t>
            </a:r>
            <a:r>
              <a:rPr lang="en-US" altLang="zh-TW" dirty="0"/>
              <a:t>100</a:t>
            </a:r>
            <a:r>
              <a:rPr lang="zh-TW" altLang="en-US" dirty="0"/>
              <a:t>行 顯示前</a:t>
            </a:r>
            <a:r>
              <a:rPr lang="en-US" altLang="zh-TW" dirty="0"/>
              <a:t>5</a:t>
            </a:r>
            <a:r>
              <a:rPr lang="zh-TW" altLang="en-US" dirty="0"/>
              <a:t>行 刪除表頭 只顯示設定的</a:t>
            </a:r>
            <a:r>
              <a:rPr lang="en-US" altLang="zh-TW" dirty="0"/>
              <a:t>names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600"/>
            <a:ext cx="11951561" cy="28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0579E3-AFB9-47D1-BB47-99F2A82AA1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5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2" y="1847698"/>
            <a:ext cx="11255442" cy="20850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99" y="4551277"/>
            <a:ext cx="5915851" cy="10574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AEB2F2-3B5F-4AEE-ADC4-C4E30729FB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可以通過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10279139" cy="26604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11B20C-6046-441C-B1A0-B2A48C4283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7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可以看到，左邊表示</a:t>
            </a:r>
            <a:r>
              <a:rPr lang="en-US" altLang="zh-TW" dirty="0"/>
              <a:t>index</a:t>
            </a:r>
            <a:r>
              <a:rPr lang="zh-TW" altLang="en-US" dirty="0"/>
              <a:t>，右邊表示對應的</a:t>
            </a:r>
            <a:r>
              <a:rPr lang="en-US" altLang="zh-TW" dirty="0"/>
              <a:t>value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可以通過</a:t>
            </a:r>
            <a:r>
              <a:rPr lang="en-US" altLang="zh-TW" dirty="0"/>
              <a:t>value</a:t>
            </a:r>
            <a:r>
              <a:rPr lang="zh-TW" altLang="en-US" dirty="0"/>
              <a:t>和</a:t>
            </a:r>
            <a:r>
              <a:rPr lang="en-US" altLang="zh-TW" dirty="0"/>
              <a:t>index</a:t>
            </a:r>
            <a:r>
              <a:rPr lang="zh-TW" altLang="en-US" dirty="0"/>
              <a:t>屬性查看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3"/>
            <a:ext cx="6701589" cy="17345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4401"/>
            <a:ext cx="6890149" cy="14553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FEEE2A-A78E-4302-8FCA-BC96B71BA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當然我們也可以自己指定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5881"/>
            <a:ext cx="10353487" cy="26466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82494"/>
            <a:ext cx="10353487" cy="1609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3E7B97-8B6A-48DD-8662-BCC743CC49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2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可以用</a:t>
            </a:r>
            <a:r>
              <a:rPr lang="en-US" altLang="zh-TW" dirty="0"/>
              <a:t>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來選擇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21179" y="5992297"/>
            <a:ext cx="702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這裡</a:t>
            </a:r>
            <a:r>
              <a:rPr lang="en-US" altLang="zh-TW" dirty="0"/>
              <a:t>['c', 'a', 'd']</a:t>
            </a:r>
            <a:r>
              <a:rPr lang="zh-TW" altLang="en-US" dirty="0"/>
              <a:t>其實被當做了索引，儘管這個索引是用</a:t>
            </a:r>
            <a:r>
              <a:rPr lang="en-US" altLang="zh-TW" dirty="0"/>
              <a:t>string</a:t>
            </a:r>
            <a:r>
              <a:rPr lang="zh-TW" altLang="en-US" dirty="0"/>
              <a:t>構成的。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202"/>
            <a:ext cx="3268579" cy="39486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96729-2DF2-462A-BF32-BB7E5C4A4D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numpy</a:t>
            </a:r>
            <a:r>
              <a:rPr lang="zh-TW" altLang="en-US" dirty="0"/>
              <a:t>函數或類似的操作，會保留</a:t>
            </a:r>
            <a:r>
              <a:rPr lang="en-US" altLang="zh-TW" dirty="0"/>
              <a:t>index-value</a:t>
            </a:r>
            <a:r>
              <a:rPr lang="zh-TW" altLang="en-US" dirty="0"/>
              <a:t>的關係：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450"/>
            <a:ext cx="2650001" cy="204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00" y="2362449"/>
            <a:ext cx="1645274" cy="20272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73" y="2340532"/>
            <a:ext cx="2642299" cy="20491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0" y="4389661"/>
            <a:ext cx="2597230" cy="15298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779" y="4411578"/>
            <a:ext cx="3129011" cy="15079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0CFFBEE-3DEA-4BCE-B639-8D5A1F45B3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還可以直接用現有的</a:t>
            </a:r>
            <a:r>
              <a:rPr lang="en-US" altLang="zh-TW" dirty="0" err="1"/>
              <a:t>dict</a:t>
            </a:r>
            <a:r>
              <a:rPr lang="zh-TW" altLang="en-US" dirty="0"/>
              <a:t>來創建</a:t>
            </a:r>
            <a:r>
              <a:rPr lang="en-US" altLang="zh-TW" dirty="0"/>
              <a:t>series</a:t>
            </a:r>
            <a:r>
              <a:rPr lang="zh-TW" altLang="en-US" dirty="0"/>
              <a:t>：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469"/>
            <a:ext cx="10393365" cy="30527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FF227-17B0-4DFC-982A-D86F66866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series</a:t>
            </a:r>
            <a:r>
              <a:rPr lang="zh-TW" altLang="en-US" dirty="0"/>
              <a:t>中的</a:t>
            </a:r>
            <a:r>
              <a:rPr lang="en-US" altLang="zh-TW" dirty="0"/>
              <a:t>index</a:t>
            </a:r>
            <a:r>
              <a:rPr lang="zh-TW" altLang="en-US" dirty="0"/>
              <a:t>其實就是</a:t>
            </a:r>
            <a:r>
              <a:rPr lang="en-US" altLang="zh-TW" dirty="0" err="1"/>
              <a:t>dict</a:t>
            </a:r>
            <a:r>
              <a:rPr lang="zh-TW" altLang="en-US" dirty="0"/>
              <a:t>中排好序的</a:t>
            </a:r>
            <a:r>
              <a:rPr lang="en-US" altLang="zh-TW" dirty="0"/>
              <a:t>keys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我也可以傳入一個自己想要的順序：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153"/>
            <a:ext cx="9019768" cy="3210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11CA0E-6773-4FF7-96A0-DB9DE5367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數列是按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8516"/>
            <a:ext cx="5546558" cy="32784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5F754D-734B-4C97-A0AD-83E3A29EE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 Black" panose="020B0A04020102020204" pitchFamily="34" charset="0"/>
              </a:rPr>
              <a:t>agenda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81136" y="737937"/>
            <a:ext cx="8450179" cy="54550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800" b="1" dirty="0">
                <a:latin typeface="Arial Black" panose="020B0A04020102020204" pitchFamily="34" charset="0"/>
              </a:rPr>
              <a:t>pandas</a:t>
            </a:r>
            <a:endParaRPr lang="zh-TW" altLang="en-US" sz="38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資料型態 及其屬性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lvl="1"/>
            <a:r>
              <a:rPr lang="en-US" altLang="zh-TW" b="1" dirty="0">
                <a:latin typeface="Arial Black" panose="020B0A04020102020204" pitchFamily="34" charset="0"/>
              </a:rPr>
              <a:t>series vs </a:t>
            </a:r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series</a:t>
            </a:r>
            <a:r>
              <a:rPr lang="zh-TW" altLang="en-US" b="1" dirty="0">
                <a:latin typeface="Arial Black" panose="020B0A04020102020204" pitchFamily="34" charset="0"/>
              </a:rPr>
              <a:t>的建立與基本運算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的建立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lvl="1"/>
            <a:r>
              <a:rPr lang="zh-TW" altLang="en-US" b="1" dirty="0">
                <a:latin typeface="Arial Black" panose="020B0A04020102020204" pitchFamily="34" charset="0"/>
              </a:rPr>
              <a:t>從各種資料匯入成</a:t>
            </a:r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endParaRPr lang="en-US" altLang="zh-TW" b="1" dirty="0"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endParaRPr lang="zh-TW" altLang="en-US" b="1" dirty="0">
              <a:latin typeface="Arial Black" panose="020B0A04020102020204" pitchFamily="34" charset="0"/>
            </a:endParaRPr>
          </a:p>
          <a:p>
            <a:r>
              <a:rPr lang="en-US" altLang="zh-TW" b="1" dirty="0" err="1">
                <a:latin typeface="Arial Black" panose="020B0A04020102020204" pitchFamily="34" charset="0"/>
              </a:rPr>
              <a:t>dataframe</a:t>
            </a:r>
            <a:r>
              <a:rPr lang="zh-TW" altLang="en-US" b="1" dirty="0">
                <a:latin typeface="Arial Black" panose="020B0A04020102020204" pitchFamily="34" charset="0"/>
              </a:rPr>
              <a:t>的各種運算</a:t>
            </a:r>
          </a:p>
          <a:p>
            <a:pPr marL="0" indent="0">
              <a:buNone/>
            </a:pPr>
            <a:endParaRPr lang="en-US" altLang="zh-TW" b="1" dirty="0">
              <a:latin typeface="Arial Black" panose="020B0A04020102020204" pitchFamily="34" charset="0"/>
            </a:endParaRPr>
          </a:p>
          <a:p>
            <a:r>
              <a:rPr lang="en-US" altLang="zh-TW" b="1" dirty="0">
                <a:latin typeface="Arial Black" panose="020B0A04020102020204" pitchFamily="34" charset="0"/>
              </a:rPr>
              <a:t>pandas</a:t>
            </a:r>
            <a:r>
              <a:rPr lang="zh-TW" altLang="en-US" b="1" dirty="0">
                <a:latin typeface="Arial Black" panose="020B0A04020102020204" pitchFamily="34" charset="0"/>
              </a:rPr>
              <a:t>小專案</a:t>
            </a:r>
          </a:p>
          <a:p>
            <a:pPr marL="0" indent="0">
              <a:buNone/>
            </a:pPr>
            <a:r>
              <a:rPr lang="en-US" altLang="zh-TW" dirty="0">
                <a:latin typeface="Arial Black" panose="020B0A04020102020204" pitchFamily="34" charset="0"/>
              </a:rPr>
              <a:t>...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C3C784-5294-4CAC-8F25-370215914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5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數列是按</a:t>
            </a:r>
            <a:r>
              <a:rPr lang="en-US" altLang="zh-TW" dirty="0"/>
              <a:t>states</a:t>
            </a:r>
            <a:r>
              <a:rPr lang="zh-TW" altLang="en-US" dirty="0"/>
              <a:t>裡來的，但因為沒有找到</a:t>
            </a:r>
            <a:r>
              <a:rPr lang="en-US" altLang="zh-TW" dirty="0" err="1"/>
              <a:t>california</a:t>
            </a:r>
            <a:r>
              <a:rPr lang="en-US" altLang="zh-TW" dirty="0"/>
              <a:t>,</a:t>
            </a:r>
            <a:r>
              <a:rPr lang="zh-TW" altLang="en-US" dirty="0"/>
              <a:t>所以是</a:t>
            </a:r>
            <a:r>
              <a:rPr lang="en-US" altLang="zh-TW" dirty="0" err="1"/>
              <a:t>NaN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 err="1"/>
              <a:t>NaN</a:t>
            </a:r>
            <a:r>
              <a:rPr lang="zh-TW" altLang="en-US" dirty="0"/>
              <a:t>表示缺失數據，用之後我們提到的話就用</a:t>
            </a:r>
            <a:r>
              <a:rPr lang="en-US" altLang="zh-TW" dirty="0"/>
              <a:t>missing</a:t>
            </a:r>
            <a:r>
              <a:rPr lang="zh-TW" altLang="en-US" dirty="0"/>
              <a:t>或</a:t>
            </a:r>
            <a:r>
              <a:rPr lang="en-US" altLang="zh-TW" dirty="0"/>
              <a:t>NA</a:t>
            </a:r>
            <a:r>
              <a:rPr lang="zh-TW" altLang="en-US" dirty="0"/>
              <a:t>來指代。 </a:t>
            </a:r>
            <a:r>
              <a:rPr lang="en-US" altLang="zh-TW" dirty="0"/>
              <a:t>pandas</a:t>
            </a:r>
            <a:r>
              <a:rPr lang="zh-TW" altLang="en-US" dirty="0"/>
              <a:t>中的</a:t>
            </a:r>
            <a:r>
              <a:rPr lang="en-US" altLang="zh-TW" dirty="0" err="1"/>
              <a:t>isnull</a:t>
            </a:r>
            <a:r>
              <a:rPr lang="zh-TW" altLang="en-US" dirty="0"/>
              <a:t>和</a:t>
            </a:r>
            <a:r>
              <a:rPr lang="en-US" altLang="zh-TW" dirty="0" err="1"/>
              <a:t>notnull</a:t>
            </a:r>
            <a:r>
              <a:rPr lang="zh-TW" altLang="en-US" dirty="0"/>
              <a:t>函數可以用來檢測缺失數據：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0938"/>
            <a:ext cx="3765884" cy="32784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115886"/>
            <a:ext cx="3980603" cy="31362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02" y="3203567"/>
            <a:ext cx="4468058" cy="3136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86CCC5-E439-4036-9DDF-0ECE25D054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關於缺失數據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277"/>
            <a:ext cx="2530642" cy="23099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2" y="2296277"/>
            <a:ext cx="3055090" cy="23099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1" y="2305843"/>
            <a:ext cx="2636389" cy="23003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6EC6D0-9806-429F-81B4-DC429CDC8D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這個</a:t>
            </a:r>
            <a:r>
              <a:rPr lang="en-US" altLang="zh-TW" dirty="0"/>
              <a:t>Data alignment features</a:t>
            </a:r>
            <a:r>
              <a:rPr lang="zh-TW" altLang="en-US" dirty="0"/>
              <a:t>（數據對齊特色）和數據庫中的</a:t>
            </a:r>
            <a:r>
              <a:rPr lang="en-US" altLang="zh-TW" dirty="0"/>
              <a:t>join</a:t>
            </a:r>
            <a:r>
              <a:rPr lang="zh-TW" altLang="en-US" dirty="0"/>
              <a:t>相似。</a:t>
            </a:r>
            <a:endParaRPr lang="en-US" altLang="zh-TW" dirty="0"/>
          </a:p>
          <a:p>
            <a:r>
              <a:rPr lang="en-US" altLang="zh-TW" dirty="0"/>
              <a:t>series</a:t>
            </a:r>
            <a:r>
              <a:rPr lang="zh-TW" altLang="en-US" dirty="0"/>
              <a:t>自身和它的</a:t>
            </a:r>
            <a:r>
              <a:rPr lang="en-US" altLang="zh-TW" dirty="0"/>
              <a:t>index</a:t>
            </a:r>
            <a:r>
              <a:rPr lang="zh-TW" altLang="en-US" dirty="0"/>
              <a:t>都有一個叫</a:t>
            </a:r>
            <a:r>
              <a:rPr lang="en-US" altLang="zh-TW" dirty="0"/>
              <a:t>name</a:t>
            </a:r>
            <a:r>
              <a:rPr lang="zh-TW" altLang="en-US" dirty="0"/>
              <a:t>的屬性，這個能和其他</a:t>
            </a:r>
            <a:r>
              <a:rPr lang="en-US" altLang="zh-TW" dirty="0"/>
              <a:t>pandas</a:t>
            </a:r>
            <a:r>
              <a:rPr lang="zh-TW" altLang="en-US" dirty="0"/>
              <a:t>的函數進行整合：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ACA614-8CAD-4EA1-A46E-60CAD50F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自動排序</a:t>
            </a:r>
            <a:r>
              <a:rPr lang="en-US" altLang="zh-TW" b="1" dirty="0"/>
              <a:t>(Data alignment features)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自動按</a:t>
            </a:r>
            <a:r>
              <a:rPr lang="en-US" altLang="zh-TW" b="1" dirty="0"/>
              <a:t>index label</a:t>
            </a:r>
            <a:r>
              <a:rPr lang="zh-TW" altLang="en-US" b="1" dirty="0"/>
              <a:t>來排序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435"/>
            <a:ext cx="3088732" cy="2508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74" y="2261435"/>
            <a:ext cx="3669040" cy="24709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56" y="2261435"/>
            <a:ext cx="3837517" cy="29015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F64571-40A1-45BC-9B3B-ADF9F07213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自身和它的</a:t>
            </a:r>
            <a:r>
              <a:rPr lang="en-US" altLang="zh-TW" b="1" dirty="0"/>
              <a:t>index</a:t>
            </a:r>
            <a:r>
              <a:rPr lang="zh-TW" altLang="en-US" b="1" dirty="0"/>
              <a:t>都有一個叫</a:t>
            </a:r>
            <a:r>
              <a:rPr lang="en-US" altLang="zh-TW" b="1" dirty="0"/>
              <a:t>name</a:t>
            </a:r>
            <a:r>
              <a:rPr lang="zh-TW" altLang="en-US" b="1" dirty="0"/>
              <a:t>的屬性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55475"/>
            <a:ext cx="6268453" cy="42598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49D3A2-81E4-4B69-961C-F18B3AEF08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series name</a:t>
            </a:r>
            <a:r>
              <a:rPr lang="zh-TW" altLang="en-US" b="1" dirty="0"/>
              <a:t>屬性的運用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更改 </a:t>
            </a:r>
            <a:r>
              <a:rPr lang="en-US" altLang="zh-TW" b="1" dirty="0"/>
              <a:t>series</a:t>
            </a:r>
            <a:r>
              <a:rPr lang="zh-TW" altLang="en-US" b="1" dirty="0"/>
              <a:t>的</a:t>
            </a:r>
            <a:r>
              <a:rPr lang="en-US" altLang="zh-TW" b="1" dirty="0"/>
              <a:t>index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27859"/>
            <a:ext cx="3441647" cy="37200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46" y="2327858"/>
            <a:ext cx="7099792" cy="37200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DDE243-7908-4A34-9F2E-C37ABC8E5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pic>
        <p:nvPicPr>
          <p:cNvPr id="27" name="內容版面配置區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9" y="1913101"/>
            <a:ext cx="2143125" cy="2438910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54" y="1913100"/>
            <a:ext cx="2268840" cy="24169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4234" y="2215916"/>
            <a:ext cx="1641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/>
              <a:t>CSV</a:t>
            </a:r>
            <a:endParaRPr lang="zh-TW" altLang="en-US" sz="36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69" y="1913099"/>
            <a:ext cx="2918995" cy="24331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539" y="3251091"/>
            <a:ext cx="1590246" cy="1141001"/>
          </a:xfrm>
          <a:prstGeom prst="rect">
            <a:avLst/>
          </a:prstGeom>
        </p:spPr>
      </p:pic>
      <p:cxnSp>
        <p:nvCxnSpPr>
          <p:cNvPr id="10" name="直線單箭頭接點 9"/>
          <p:cNvCxnSpPr>
            <a:endCxn id="11" idx="1"/>
          </p:cNvCxnSpPr>
          <p:nvPr/>
        </p:nvCxnSpPr>
        <p:spPr>
          <a:xfrm>
            <a:off x="2307779" y="4286250"/>
            <a:ext cx="2025134" cy="162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332913" y="5649791"/>
            <a:ext cx="1821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/>
              <a:t>DataFrame</a:t>
            </a:r>
            <a:endParaRPr lang="zh-TW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7795791" y="1804011"/>
            <a:ext cx="129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err="1"/>
              <a:t>json</a:t>
            </a:r>
            <a:endParaRPr lang="zh-TW" altLang="en-US" sz="3600" b="1" dirty="0"/>
          </a:p>
        </p:txBody>
      </p:sp>
      <p:cxnSp>
        <p:nvCxnSpPr>
          <p:cNvPr id="14" name="直線單箭頭接點 13"/>
          <p:cNvCxnSpPr>
            <a:stCxn id="27" idx="2"/>
            <a:endCxn id="11" idx="0"/>
          </p:cNvCxnSpPr>
          <p:nvPr/>
        </p:nvCxnSpPr>
        <p:spPr>
          <a:xfrm>
            <a:off x="4546032" y="4352011"/>
            <a:ext cx="697387" cy="1297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2"/>
            <a:endCxn id="11" idx="0"/>
          </p:cNvCxnSpPr>
          <p:nvPr/>
        </p:nvCxnSpPr>
        <p:spPr>
          <a:xfrm flipH="1">
            <a:off x="5243419" y="4346210"/>
            <a:ext cx="2109648" cy="130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2"/>
            <a:endCxn id="11" idx="3"/>
          </p:cNvCxnSpPr>
          <p:nvPr/>
        </p:nvCxnSpPr>
        <p:spPr>
          <a:xfrm flipH="1">
            <a:off x="6153924" y="4392092"/>
            <a:ext cx="3729738" cy="1519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7F580503-D98A-4D30-83AD-BC13628276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從各種資料匯入成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讀寫 </a:t>
            </a:r>
            <a:r>
              <a:rPr lang="en-US" altLang="zh-TW" dirty="0"/>
              <a:t>JSON 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讀取網頁表格資料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9A847A-906C-46FC-BBD7-347D11339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讀寫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CSV</a:t>
            </a:r>
            <a:r>
              <a:rPr lang="zh-TW" altLang="en-US" dirty="0"/>
              <a:t>檔案 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to_csv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7497C3-33E1-4D9B-9281-FEE6F6D855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DC0B8D-DCF6-42A3-A631-6C0BBA76F5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pandas</a:t>
            </a:r>
          </a:p>
          <a:p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  <a:p>
            <a:pPr lvl="1"/>
            <a:r>
              <a:rPr lang="zh-TW" altLang="en-US" b="1" dirty="0"/>
              <a:t>使用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pPr lvl="1"/>
            <a:r>
              <a:rPr lang="zh-TW" altLang="en-US" b="1" dirty="0"/>
              <a:t>使用字典資料型態傳入</a:t>
            </a:r>
            <a:r>
              <a:rPr lang="en-US" altLang="zh-TW" b="1" dirty="0" err="1"/>
              <a:t>pandas.Series</a:t>
            </a:r>
            <a:r>
              <a:rPr lang="en-US" altLang="zh-TW" b="1" dirty="0"/>
              <a:t>()</a:t>
            </a:r>
          </a:p>
          <a:p>
            <a:r>
              <a:rPr lang="zh-TW" altLang="en-US" b="1" dirty="0"/>
              <a:t>搜尋滿足條件的資料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E0B792-81BA-40D3-B689-54BF5F0111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9CCB48-9FD5-4C39-BBB1-7873D25AE0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2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讀寫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en-US" altLang="zh-TW" dirty="0"/>
              <a:t>excel</a:t>
            </a:r>
            <a:r>
              <a:rPr lang="zh-TW" altLang="en-US" dirty="0"/>
              <a:t>檔案 </a:t>
            </a:r>
            <a:r>
              <a:rPr lang="en-US" altLang="zh-TW" dirty="0"/>
              <a:t>== &gt;excel </a:t>
            </a:r>
            <a:r>
              <a:rPr lang="en-US" altLang="zh-TW" dirty="0" err="1"/>
              <a:t>pandas.read_excel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寫入</a:t>
            </a:r>
            <a:r>
              <a:rPr lang="en-US" altLang="zh-TW" dirty="0"/>
              <a:t>excel</a:t>
            </a:r>
            <a:r>
              <a:rPr lang="zh-TW" altLang="en-US" dirty="0"/>
              <a:t>檔案</a:t>
            </a:r>
            <a:r>
              <a:rPr lang="en-US" altLang="zh-TW" dirty="0"/>
              <a:t>== &gt;</a:t>
            </a:r>
            <a:r>
              <a:rPr lang="en-US" altLang="zh-TW" dirty="0" err="1"/>
              <a:t>pandas.DataFrame.to_excel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2A1270-16BE-46DC-AFA5-1A66C6218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8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04ED9-BA10-4BED-99CF-D83C67C9A9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xlsx</a:t>
            </a:r>
            <a:r>
              <a:rPr lang="en-US" altLang="zh-TW" dirty="0"/>
              <a:t> vs </a:t>
            </a:r>
            <a:r>
              <a:rPr lang="en-US" altLang="zh-TW" dirty="0" err="1"/>
              <a:t>xls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Xls</a:t>
            </a:r>
            <a:r>
              <a:rPr lang="zh-TW" altLang="en-US" dirty="0"/>
              <a:t> </a:t>
            </a:r>
            <a:r>
              <a:rPr lang="en-US" altLang="zh-TW" dirty="0"/>
              <a:t>		Excel 97 to Excel 2003</a:t>
            </a:r>
          </a:p>
          <a:p>
            <a:r>
              <a:rPr lang="en-US" altLang="zh-TW" dirty="0" err="1"/>
              <a:t>Xlsx</a:t>
            </a:r>
            <a:r>
              <a:rPr lang="en-US" altLang="zh-TW" dirty="0"/>
              <a:t>		Excel 2007 and later</a:t>
            </a:r>
          </a:p>
          <a:p>
            <a:endParaRPr lang="en-US" altLang="zh-TW" dirty="0"/>
          </a:p>
          <a:p>
            <a:r>
              <a:rPr lang="en-US" altLang="zh-TW" dirty="0" err="1"/>
              <a:t>Xlsx</a:t>
            </a:r>
            <a:r>
              <a:rPr lang="en-US" altLang="zh-TW" dirty="0"/>
              <a:t>		XML</a:t>
            </a:r>
            <a:r>
              <a:rPr lang="zh-TW" altLang="en-US" dirty="0"/>
              <a:t> </a:t>
            </a:r>
            <a:r>
              <a:rPr lang="en-US" altLang="zh-TW" dirty="0"/>
              <a:t>format</a:t>
            </a:r>
          </a:p>
          <a:p>
            <a:r>
              <a:rPr lang="zh-TW" altLang="en-US" dirty="0"/>
              <a:t>比</a:t>
            </a:r>
            <a:r>
              <a:rPr lang="en-US" altLang="zh-TW" dirty="0" err="1"/>
              <a:t>Xls</a:t>
            </a:r>
            <a:r>
              <a:rPr lang="zh-TW" altLang="en-US" dirty="0"/>
              <a:t>更小的大小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98294A-A55C-491E-B04E-6FF7B5BC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 err="1"/>
              <a:t>xlsx</a:t>
            </a:r>
            <a:r>
              <a:rPr lang="zh-TW" altLang="en-US" dirty="0"/>
              <a:t>並顯示前五筆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476"/>
            <a:ext cx="7325747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F97536-9DD9-49F4-B952-8AAA9AF8AC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0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顯示不同的試算表資料</a:t>
            </a:r>
            <a:r>
              <a:rPr lang="en-US" altLang="zh-TW" dirty="0"/>
              <a:t>(</a:t>
            </a:r>
            <a:r>
              <a:rPr lang="zh-TW" altLang="en-US" dirty="0"/>
              <a:t>工作表，顯示在下方的標籤分頁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562818"/>
            <a:ext cx="10964805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589428-0E4B-46D8-9DD2-4F597012A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將資料轉為</a:t>
            </a:r>
            <a:r>
              <a:rPr lang="en-US" altLang="zh-TW" dirty="0" err="1"/>
              <a:t>xls</a:t>
            </a:r>
            <a:r>
              <a:rPr lang="zh-TW" altLang="en-US" dirty="0"/>
              <a:t>檔案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" y="2373175"/>
            <a:ext cx="12163606" cy="13638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1"/>
            <a:ext cx="282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kay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5E65D-7352-4E0E-9AD9-1CBD146CA9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78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讀寫</a:t>
            </a:r>
            <a:r>
              <a:rPr lang="en-US" altLang="zh-TW" b="1" dirty="0"/>
              <a:t>JSON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JSON</a:t>
            </a:r>
          </a:p>
          <a:p>
            <a:r>
              <a:rPr lang="en-US" altLang="zh-TW" dirty="0"/>
              <a:t>XML vs JSON</a:t>
            </a:r>
          </a:p>
          <a:p>
            <a:r>
              <a:rPr lang="en-US" altLang="zh-TW" dirty="0"/>
              <a:t>Reading and writing JSON files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1FB24-5083-430D-BE69-60D0CC8E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F52970-BBAA-4F6D-B385-7B778A05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4.</a:t>
            </a:r>
            <a:r>
              <a:rPr lang="zh-TW" altLang="en-US" b="1" dirty="0"/>
              <a:t>讀取網頁表格資料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 err="1"/>
              <a:t>pandas.read_html</a:t>
            </a:r>
            <a:r>
              <a:rPr lang="en-US" altLang="zh-TW" dirty="0"/>
              <a:t>()</a:t>
            </a:r>
          </a:p>
          <a:p>
            <a:r>
              <a:rPr lang="en-US" altLang="zh-TW"/>
              <a:t>pandas.DataFrame.to_html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420D72-2767-4F51-8CCC-63245EA8BB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3853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712"/>
            <a:ext cx="10166684" cy="4210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246441-F391-4E30-A456-D792B3DB13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1A5F9C7-6AFB-48AB-BE75-FECCECA06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建立各式各樣的</a:t>
            </a:r>
            <a:r>
              <a:rPr lang="zh-TW" altLang="en-US" b="1" dirty="0">
                <a:solidFill>
                  <a:srgbClr val="FF0000"/>
                </a:solidFill>
              </a:rPr>
              <a:t>索引技術</a:t>
            </a:r>
            <a:endParaRPr lang="en-US" altLang="zh-TW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pandas</a:t>
            </a:r>
            <a:r>
              <a:rPr lang="zh-TW" altLang="en-US" b="1" dirty="0">
                <a:solidFill>
                  <a:srgbClr val="FF0000"/>
                </a:solidFill>
              </a:rPr>
              <a:t>資料清理</a:t>
            </a:r>
            <a:r>
              <a:rPr lang="en-US" altLang="zh-TW" b="1" dirty="0">
                <a:solidFill>
                  <a:srgbClr val="FF0000"/>
                </a:solidFill>
              </a:rPr>
              <a:t>(Data cleaning)</a:t>
            </a:r>
            <a:r>
              <a:rPr lang="zh-TW" altLang="en-US" dirty="0"/>
              <a:t>技術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</a:t>
            </a:r>
            <a:r>
              <a:rPr lang="en-US" altLang="zh-TW" dirty="0" err="1"/>
              <a:t>NaN</a:t>
            </a:r>
            <a:r>
              <a:rPr lang="zh-TW" altLang="en-US" dirty="0"/>
              <a:t>資料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Missing value?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4E8BDE-60ED-42EC-B66C-4C35AEB19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3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122667"/>
              </p:ext>
            </p:extLst>
          </p:nvPr>
        </p:nvGraphicFramePr>
        <p:xfrm>
          <a:off x="838199" y="1825624"/>
          <a:ext cx="10563226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6">
                  <a:extLst>
                    <a:ext uri="{9D8B030D-6E8A-4147-A177-3AD203B41FA5}">
                      <a16:colId xmlns:a16="http://schemas.microsoft.com/office/drawing/2014/main" val="2281564630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zh-TW" altLang="en-US" dirty="0"/>
                        <a:t>主題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3346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建立各式各樣的索引技術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7971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資料清理</a:t>
                      </a:r>
                      <a:r>
                        <a:rPr lang="en-US" altLang="zh-TW" dirty="0"/>
                        <a:t>(Data</a:t>
                      </a:r>
                      <a:r>
                        <a:rPr lang="en-US" altLang="zh-TW" baseline="0" dirty="0"/>
                        <a:t> cleaning)</a:t>
                      </a:r>
                      <a:r>
                        <a:rPr lang="zh-TW" altLang="en-US" baseline="0" dirty="0"/>
                        <a:t>技術資料整理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52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zh-TW" altLang="en-US" dirty="0"/>
                        <a:t>進階資料處理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4549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altLang="zh-TW" dirty="0"/>
                        <a:t>Data Aggregation(</a:t>
                      </a:r>
                      <a:r>
                        <a:rPr lang="zh-TW" altLang="en-US" dirty="0"/>
                        <a:t>資料聚合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技術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3832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47B958A-5E9F-4973-9375-A9A437F784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Aggregation(</a:t>
            </a:r>
            <a:r>
              <a:rPr lang="zh-TW" altLang="en-US" b="1" dirty="0"/>
              <a:t>資料聚合</a:t>
            </a:r>
            <a:r>
              <a:rPr lang="en-US" altLang="zh-TW" b="1" dirty="0"/>
              <a:t>)</a:t>
            </a:r>
            <a:r>
              <a:rPr lang="zh-TW" altLang="en-US" b="1" dirty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split, apply, and combine (SAC) pattern</a:t>
            </a:r>
          </a:p>
          <a:p>
            <a:endParaRPr lang="en-US" altLang="zh-TW" dirty="0"/>
          </a:p>
          <a:p>
            <a:r>
              <a:rPr lang="en-US" altLang="zh-TW" dirty="0"/>
              <a:t>Splitting data</a:t>
            </a:r>
          </a:p>
          <a:p>
            <a:r>
              <a:rPr lang="en-US" altLang="zh-TW" dirty="0"/>
              <a:t>Applying aggregate functions, transforms, and filters</a:t>
            </a:r>
          </a:p>
          <a:p>
            <a:r>
              <a:rPr lang="en-US" altLang="zh-TW" dirty="0"/>
              <a:t>Transforming groups of data</a:t>
            </a:r>
          </a:p>
          <a:p>
            <a:r>
              <a:rPr lang="en-US" altLang="zh-TW" dirty="0"/>
              <a:t>Filtering groups from aggregation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EDBEF5-AEAD-470A-94A0-13644074D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6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8CD8BA-2B2B-4D9C-8C51-170E1713A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資料的種類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09221"/>
              </p:ext>
            </p:extLst>
          </p:nvPr>
        </p:nvGraphicFramePr>
        <p:xfrm>
          <a:off x="838200" y="1825624"/>
          <a:ext cx="10515600" cy="4332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854066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44056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12886705"/>
                    </a:ext>
                  </a:extLst>
                </a:gridCol>
              </a:tblGrid>
              <a:tr h="728703">
                <a:tc>
                  <a:txBody>
                    <a:bodyPr/>
                    <a:lstStyle/>
                    <a:p>
                      <a:r>
                        <a:rPr lang="zh-TW" altLang="en-US" dirty="0"/>
                        <a:t>分類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範例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152"/>
                  </a:ext>
                </a:extLst>
              </a:tr>
              <a:tr h="2874883">
                <a:tc>
                  <a:txBody>
                    <a:bodyPr/>
                    <a:lstStyle/>
                    <a:p>
                      <a:r>
                        <a:rPr lang="zh-TW" altLang="en-US" dirty="0"/>
                        <a:t>質化資料 </a:t>
                      </a:r>
                      <a:r>
                        <a:rPr lang="en-US" altLang="zh-TW" dirty="0"/>
                        <a:t>qualitative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類別資料</a:t>
                      </a:r>
                      <a:r>
                        <a:rPr lang="en-US" altLang="zh-TW" dirty="0"/>
                        <a:t>(categorical data)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性別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男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女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中性</a:t>
                      </a:r>
                      <a:endParaRPr lang="en-US" altLang="zh-TW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>
                          <a:sym typeface="Wingdings" panose="05000000000000000000" pitchFamily="2" charset="2"/>
                        </a:rPr>
                        <a:t>教育程度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國小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高中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國中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大學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幼稚園</a:t>
                      </a:r>
                      <a:endParaRPr lang="en-US" altLang="zh-TW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>
                          <a:sym typeface="Wingdings" panose="05000000000000000000" pitchFamily="2" charset="2"/>
                        </a:rPr>
                        <a:t>是否抽菸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否</a:t>
                      </a:r>
                      <a:endParaRPr lang="en-US" altLang="zh-TW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zh-TW" altLang="en-US" dirty="0">
                          <a:sym typeface="Wingdings" panose="05000000000000000000" pitchFamily="2" charset="2"/>
                        </a:rPr>
                        <a:t>是否吃葷食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是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zh-TW" altLang="en-US" dirty="0">
                          <a:sym typeface="Wingdings" panose="05000000000000000000" pitchFamily="2" charset="2"/>
                        </a:rPr>
                        <a:t>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19775"/>
                  </a:ext>
                </a:extLst>
              </a:tr>
              <a:tr h="728703">
                <a:tc>
                  <a:txBody>
                    <a:bodyPr/>
                    <a:lstStyle/>
                    <a:p>
                      <a:r>
                        <a:rPr lang="zh-TW" altLang="en-US" dirty="0"/>
                        <a:t>量化資料 </a:t>
                      </a:r>
                      <a:r>
                        <a:rPr lang="en-US" altLang="zh-TW" dirty="0"/>
                        <a:t>quantitative 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可計數的資料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年齡</a:t>
                      </a:r>
                      <a:r>
                        <a:rPr lang="en-US" altLang="zh-TW" dirty="0"/>
                        <a:t>.</a:t>
                      </a:r>
                      <a:r>
                        <a:rPr lang="zh-TW" altLang="en-US" dirty="0"/>
                        <a:t>身高</a:t>
                      </a:r>
                      <a:r>
                        <a:rPr lang="en-US" altLang="zh-TW" dirty="0"/>
                        <a:t>.</a:t>
                      </a:r>
                      <a:r>
                        <a:rPr lang="zh-TW" altLang="en-US" dirty="0"/>
                        <a:t>體重</a:t>
                      </a:r>
                      <a:r>
                        <a:rPr lang="en-US" altLang="zh-TW" dirty="0"/>
                        <a:t>.</a:t>
                      </a:r>
                      <a:r>
                        <a:rPr lang="zh-TW" altLang="en-US" dirty="0"/>
                        <a:t>薪資</a:t>
                      </a:r>
                      <a:r>
                        <a:rPr lang="en-US" altLang="zh-TW" dirty="0"/>
                        <a:t>.</a:t>
                      </a:r>
                      <a:r>
                        <a:rPr lang="zh-TW" altLang="en-US" dirty="0"/>
                        <a:t>數量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5594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8200" y="1388825"/>
            <a:ext cx="2835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依資料的屬性區分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EC8EC8-815A-4D30-ABB0-4390DD0DF8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72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小專題</a:t>
            </a:r>
            <a:r>
              <a:rPr lang="en-US" altLang="zh-TW" b="1" dirty="0"/>
              <a:t>:</a:t>
            </a:r>
            <a:r>
              <a:rPr lang="zh-TW" altLang="en-US" sz="3200" b="1" dirty="0"/>
              <a:t>歷史股價分析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1 </a:t>
            </a:r>
            <a:r>
              <a:rPr lang="zh-TW" altLang="en-US" dirty="0"/>
              <a:t>設定</a:t>
            </a:r>
            <a:r>
              <a:rPr lang="en-US" altLang="zh-TW" dirty="0" err="1"/>
              <a:t>IPython</a:t>
            </a:r>
            <a:r>
              <a:rPr lang="zh-TW" altLang="en-US" dirty="0"/>
              <a:t>筆記本</a:t>
            </a:r>
          </a:p>
          <a:p>
            <a:pPr marL="0" indent="0">
              <a:buNone/>
            </a:pPr>
            <a:r>
              <a:rPr lang="en-US" altLang="zh-TW" dirty="0"/>
              <a:t>2 </a:t>
            </a:r>
            <a:r>
              <a:rPr lang="zh-TW" altLang="en-US" dirty="0"/>
              <a:t>從</a:t>
            </a:r>
            <a:r>
              <a:rPr lang="en-US" altLang="zh-TW" dirty="0"/>
              <a:t>Google</a:t>
            </a:r>
            <a:r>
              <a:rPr lang="zh-TW" altLang="en-US" dirty="0"/>
              <a:t>取得與組織股票資料</a:t>
            </a:r>
          </a:p>
          <a:p>
            <a:pPr marL="0" indent="0">
              <a:buNone/>
            </a:pPr>
            <a:r>
              <a:rPr lang="en-US" altLang="zh-TW" dirty="0"/>
              <a:t>3 </a:t>
            </a:r>
            <a:r>
              <a:rPr lang="zh-TW" altLang="en-US" dirty="0"/>
              <a:t>繪製股價時間序列的圖</a:t>
            </a:r>
          </a:p>
          <a:p>
            <a:pPr marL="0" indent="0">
              <a:buNone/>
            </a:pPr>
            <a:r>
              <a:rPr lang="en-US" altLang="zh-TW" dirty="0"/>
              <a:t>4 </a:t>
            </a:r>
            <a:r>
              <a:rPr lang="zh-TW" altLang="en-US" dirty="0"/>
              <a:t>繪製成交量序列的圖</a:t>
            </a:r>
          </a:p>
          <a:p>
            <a:pPr marL="0" indent="0">
              <a:buNone/>
            </a:pPr>
            <a:r>
              <a:rPr lang="en-US" altLang="zh-TW" dirty="0"/>
              <a:t>5 </a:t>
            </a:r>
            <a:r>
              <a:rPr lang="zh-TW" altLang="en-US" dirty="0"/>
              <a:t>計算簡易的每日收盤價變化百分比</a:t>
            </a:r>
          </a:p>
          <a:p>
            <a:pPr marL="0" indent="0">
              <a:buNone/>
            </a:pPr>
            <a:r>
              <a:rPr lang="en-US" altLang="zh-TW" dirty="0"/>
              <a:t>6 </a:t>
            </a:r>
            <a:r>
              <a:rPr lang="zh-TW" altLang="en-US" dirty="0"/>
              <a:t>計算簡易的股票每日累積報酬率</a:t>
            </a:r>
          </a:p>
          <a:p>
            <a:pPr marL="0" indent="0">
              <a:buNone/>
            </a:pPr>
            <a:r>
              <a:rPr lang="en-US" altLang="zh-TW" dirty="0"/>
              <a:t>7 </a:t>
            </a:r>
            <a:r>
              <a:rPr lang="zh-TW" altLang="en-US" dirty="0"/>
              <a:t>將每日報酬率重新取樣為每月報酬率</a:t>
            </a:r>
          </a:p>
          <a:p>
            <a:pPr marL="0" indent="0">
              <a:buNone/>
            </a:pPr>
            <a:r>
              <a:rPr lang="en-US" altLang="zh-TW" dirty="0"/>
              <a:t>8 </a:t>
            </a:r>
            <a:r>
              <a:rPr lang="zh-TW" altLang="en-US" dirty="0"/>
              <a:t>分析報酬率分布</a:t>
            </a:r>
          </a:p>
          <a:p>
            <a:pPr marL="0" indent="0">
              <a:buNone/>
            </a:pPr>
            <a:r>
              <a:rPr lang="en-US" altLang="zh-TW" dirty="0"/>
              <a:t>9 </a:t>
            </a:r>
            <a:r>
              <a:rPr lang="zh-TW" altLang="en-US" dirty="0"/>
              <a:t>移動平均計算</a:t>
            </a:r>
          </a:p>
          <a:p>
            <a:pPr marL="0" indent="0">
              <a:buNone/>
            </a:pPr>
            <a:r>
              <a:rPr lang="en-US" altLang="zh-TW" dirty="0"/>
              <a:t>10 </a:t>
            </a:r>
            <a:r>
              <a:rPr lang="zh-TW" altLang="en-US" dirty="0"/>
              <a:t>比較股票之間的平均每日報酬率</a:t>
            </a:r>
          </a:p>
          <a:p>
            <a:pPr marL="0" indent="0">
              <a:buNone/>
            </a:pPr>
            <a:r>
              <a:rPr lang="en-US" altLang="zh-TW" dirty="0"/>
              <a:t>11 </a:t>
            </a:r>
            <a:r>
              <a:rPr lang="zh-TW" altLang="en-US" dirty="0"/>
              <a:t>依每日收盤價的變化百分比找出股票相關性</a:t>
            </a:r>
          </a:p>
          <a:p>
            <a:pPr marL="0" indent="0">
              <a:buNone/>
            </a:pPr>
            <a:r>
              <a:rPr lang="en-US" altLang="zh-TW" dirty="0"/>
              <a:t>12 </a:t>
            </a:r>
            <a:r>
              <a:rPr lang="zh-TW" altLang="en-US" dirty="0"/>
              <a:t>計算股票波動率</a:t>
            </a:r>
          </a:p>
          <a:p>
            <a:pPr marL="0" indent="0">
              <a:buNone/>
            </a:pPr>
            <a:r>
              <a:rPr lang="en-US" altLang="zh-TW" dirty="0"/>
              <a:t>13 </a:t>
            </a:r>
            <a:r>
              <a:rPr lang="zh-TW" altLang="en-US" dirty="0"/>
              <a:t>決定風險相對於期望報酬率的關係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077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Pandas </a:t>
            </a:r>
            <a:r>
              <a:rPr lang="zh-TW" altLang="en-US" dirty="0"/>
              <a:t>資料分析實戰：使用 </a:t>
            </a:r>
            <a:r>
              <a:rPr lang="en-US" altLang="zh-TW" dirty="0"/>
              <a:t>Python </a:t>
            </a:r>
            <a:r>
              <a:rPr lang="zh-TW" altLang="en-US" dirty="0"/>
              <a:t>進行高效能資料處理及分析 </a:t>
            </a:r>
          </a:p>
          <a:p>
            <a:r>
              <a:rPr lang="en-US" altLang="zh-TW" dirty="0"/>
              <a:t>(Learning pandas : High-performance data manipulation and analysis in Python, 2/e) Michael </a:t>
            </a:r>
            <a:r>
              <a:rPr lang="en-US" altLang="zh-TW" dirty="0" err="1"/>
              <a:t>Heydt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666637-E465-4D38-82B2-28029939DE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0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IPython</a:t>
            </a:r>
            <a:r>
              <a:rPr lang="zh-TW" altLang="en-US" dirty="0"/>
              <a:t>筆記本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421" r="38290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57EECB-195F-49CC-913B-697CB36669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7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套件更新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553"/>
          <a:stretch/>
        </p:blipFill>
        <p:spPr>
          <a:xfrm>
            <a:off x="838199" y="1690688"/>
            <a:ext cx="10515601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B2BA69-D828-485C-8F03-3C3B6E3FE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Google</a:t>
            </a:r>
            <a:r>
              <a:rPr lang="zh-TW" altLang="en-US" dirty="0"/>
              <a:t>取得與組織股票資料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20766"/>
            <a:ext cx="10554895" cy="51372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A8BA5C-5713-4E6A-9396-7EC850F69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pandas.Series() </a:t>
            </a:r>
            <a:r>
              <a:rPr lang="zh-TW" altLang="en-US" b="1" dirty="0"/>
              <a:t>建立</a:t>
            </a:r>
            <a:r>
              <a:rPr lang="en-US" altLang="zh-TW" b="1" dirty="0"/>
              <a:t>Series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317"/>
            <a:ext cx="10295021" cy="11466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505972"/>
            <a:ext cx="10295022" cy="12746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469"/>
          <a:stretch/>
        </p:blipFill>
        <p:spPr>
          <a:xfrm>
            <a:off x="838198" y="2368592"/>
            <a:ext cx="10295022" cy="1990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43C928-D72A-47C4-89C4-80715C309A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5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繪製股價時間序列的圖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39"/>
          <a:stretch/>
        </p:blipFill>
        <p:spPr>
          <a:xfrm>
            <a:off x="838200" y="1690688"/>
            <a:ext cx="10517886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446A9C-5267-45B4-AB4F-500CC0A9AF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8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time-series prices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83" r="54660"/>
          <a:stretch/>
        </p:blipFill>
        <p:spPr>
          <a:xfrm>
            <a:off x="838199" y="1825624"/>
            <a:ext cx="10515601" cy="5032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F2DB05-5BC3-4968-B79F-39C9D200E6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8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 volume series data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60" r="18573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0E8E50-A9EA-40E7-BE8E-337DD6D4B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B068F0-CD6F-4CBC-8AE5-8A9DB03E9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3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079" r="39474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BD56A0-E111-4A2F-A3EB-780D0B59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9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2" t="-234" r="24492" b="234"/>
          <a:stretch/>
        </p:blipFill>
        <p:spPr>
          <a:xfrm>
            <a:off x="838200" y="1706729"/>
            <a:ext cx="10515600" cy="51512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CF92F1-382A-447D-94E5-F4520B78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21" r="44605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47A26A-C5F4-4F88-B6D4-585A74A71B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9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68" r="24619"/>
          <a:stretch/>
        </p:blipFill>
        <p:spPr>
          <a:xfrm>
            <a:off x="838200" y="1690689"/>
            <a:ext cx="10515600" cy="5167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7B89C1-13CF-4710-B09E-75C937E5A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01" r="37236"/>
          <a:stretch/>
        </p:blipFill>
        <p:spPr>
          <a:xfrm>
            <a:off x="838200" y="1690688"/>
            <a:ext cx="10515600" cy="5167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4A277F-55CD-4089-B89B-1C5EF6E72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7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6" r="40131"/>
          <a:stretch/>
        </p:blipFill>
        <p:spPr>
          <a:xfrm>
            <a:off x="838200" y="1706451"/>
            <a:ext cx="10515599" cy="51515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3D41AD-19FD-4455-864B-65ACA552E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進行搜尋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994"/>
            <a:ext cx="4166937" cy="4495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AFD00F-16F1-49E0-AE77-ED95B243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7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000" r="26447"/>
          <a:stretch/>
        </p:blipFill>
        <p:spPr>
          <a:xfrm>
            <a:off x="838201" y="1698047"/>
            <a:ext cx="10515600" cy="51599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C4910C-CC41-473D-B32E-4F67E103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3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Calculating simple daily percentage change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94" r="44606"/>
          <a:stretch/>
        </p:blipFill>
        <p:spPr>
          <a:xfrm>
            <a:off x="838200" y="1684423"/>
            <a:ext cx="10515600" cy="51735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58D213-7DA7-44F3-9AD4-8A958BEE67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6115" y="264310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下方為平常上課實作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8A5F15-2E4A-408D-9D8E-A4F2462E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29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表示一個長方形表格，並包含排好序的列，每一列都可以是不同的數值類型（數字，字符串，布爾值）。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 err="1"/>
              <a:t>DataFrame</a:t>
            </a:r>
            <a:r>
              <a:rPr lang="zh-TW" altLang="en-US" dirty="0"/>
              <a:t>有行索引和列索引（</a:t>
            </a:r>
            <a:r>
              <a:rPr lang="en-US" altLang="zh-TW" dirty="0"/>
              <a:t>row index, column index</a:t>
            </a:r>
            <a:r>
              <a:rPr lang="zh-TW" altLang="en-US" dirty="0"/>
              <a:t>）；可以看做是分享所有索引的由</a:t>
            </a:r>
            <a:r>
              <a:rPr lang="en-US" altLang="zh-TW" dirty="0"/>
              <a:t>series</a:t>
            </a:r>
            <a:r>
              <a:rPr lang="zh-TW" altLang="en-US" dirty="0"/>
              <a:t>組成的字典。</a:t>
            </a:r>
            <a:endParaRPr lang="en-US" altLang="zh-TW" dirty="0"/>
          </a:p>
          <a:p>
            <a:r>
              <a:rPr lang="zh-TW" altLang="en-US" dirty="0"/>
              <a:t>數據是保存在一維以上的區塊裡的。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92EEE7-FD31-4B19-B6B7-B10580928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69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的各種運算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構建一個</a:t>
            </a:r>
            <a:r>
              <a:rPr lang="en-US" altLang="zh-TW" dirty="0" err="1"/>
              <a:t>dataframe</a:t>
            </a:r>
            <a:r>
              <a:rPr lang="zh-TW" altLang="en-US" dirty="0"/>
              <a:t>的方法，用一個</a:t>
            </a:r>
            <a:r>
              <a:rPr lang="en-US" altLang="zh-TW" dirty="0" err="1"/>
              <a:t>dcit</a:t>
            </a:r>
            <a:r>
              <a:rPr lang="zh-TW" altLang="en-US" dirty="0"/>
              <a:t>，</a:t>
            </a:r>
            <a:r>
              <a:rPr lang="en-US" altLang="zh-TW" dirty="0" err="1"/>
              <a:t>dict</a:t>
            </a:r>
            <a:r>
              <a:rPr lang="zh-TW" altLang="en-US" dirty="0"/>
              <a:t>裡的值是</a:t>
            </a:r>
            <a:r>
              <a:rPr lang="en-US" altLang="zh-TW" dirty="0"/>
              <a:t>list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675"/>
            <a:ext cx="6765758" cy="42061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52211" y="5948071"/>
            <a:ext cx="73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也會像</a:t>
            </a:r>
            <a:r>
              <a:rPr lang="en-US" altLang="zh-TW" dirty="0"/>
              <a:t>series</a:t>
            </a:r>
            <a:r>
              <a:rPr lang="zh-TW" altLang="en-US" dirty="0"/>
              <a:t>一樣，自動給數據賦</a:t>
            </a:r>
            <a:r>
              <a:rPr lang="en-US" altLang="zh-TW" dirty="0"/>
              <a:t>index, </a:t>
            </a:r>
            <a:r>
              <a:rPr lang="zh-TW" altLang="en-US" dirty="0"/>
              <a:t>而列則會按順序排好。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450DB9-6CA9-4F10-9810-390EA72A06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49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對於一個較大的</a:t>
            </a:r>
            <a:r>
              <a:rPr lang="en-US" altLang="zh-TW" dirty="0" err="1"/>
              <a:t>DataFrame</a:t>
            </a:r>
            <a:r>
              <a:rPr lang="zh-TW" altLang="en-US" dirty="0"/>
              <a:t>，用</a:t>
            </a:r>
            <a:r>
              <a:rPr lang="en-US" altLang="zh-TW" dirty="0"/>
              <a:t>head</a:t>
            </a:r>
            <a:r>
              <a:rPr lang="zh-TW" altLang="en-US" dirty="0"/>
              <a:t>方法會返回前</a:t>
            </a:r>
            <a:r>
              <a:rPr lang="en-US" altLang="zh-TW" dirty="0"/>
              <a:t>5</a:t>
            </a:r>
            <a:r>
              <a:rPr lang="zh-TW" altLang="en-US" dirty="0"/>
              <a:t>行（注：這個函數在數據分析中經常使用，用來查看表格里有什麼東西）：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88" y="2253414"/>
            <a:ext cx="4224687" cy="38105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33E31C-ED2F-4934-97C0-500ACC84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1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如果指定一列的話，會自動按列排序：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751"/>
            <a:ext cx="8722436" cy="49842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ECD56E-335B-43EA-88DF-8EC889259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0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如果你導入一個不存在的列名，那麼會顯示為缺失數據：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244"/>
            <a:ext cx="6493042" cy="2962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519"/>
            <a:ext cx="4314825" cy="8096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8C4F27-3695-49BE-A997-107B5467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2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從</a:t>
            </a:r>
            <a:r>
              <a:rPr lang="en-US" altLang="zh-TW" dirty="0" err="1"/>
              <a:t>DataFrame</a:t>
            </a:r>
            <a:r>
              <a:rPr lang="zh-TW" altLang="en-US" dirty="0"/>
              <a:t>裡提取一列的話會返回</a:t>
            </a:r>
            <a:r>
              <a:rPr lang="en-US" altLang="zh-TW" dirty="0"/>
              <a:t>series</a:t>
            </a:r>
            <a:r>
              <a:rPr lang="zh-TW" altLang="en-US" dirty="0"/>
              <a:t>格式，可以以屬性或是</a:t>
            </a:r>
            <a:r>
              <a:rPr lang="en-US" altLang="zh-TW" dirty="0" err="1"/>
              <a:t>dict</a:t>
            </a:r>
            <a:r>
              <a:rPr lang="zh-TW" altLang="en-US" dirty="0"/>
              <a:t>一樣的形式來提取：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91"/>
            <a:ext cx="4054642" cy="257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2" y="2282490"/>
            <a:ext cx="3408642" cy="25719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8200" y="5364172"/>
            <a:ext cx="10951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注意：</a:t>
            </a:r>
            <a:r>
              <a:rPr lang="en-US" altLang="zh-TW" dirty="0"/>
              <a:t>frame2[column]</a:t>
            </a:r>
            <a:r>
              <a:rPr lang="zh-TW" altLang="en-US" dirty="0"/>
              <a:t>能應對任何列名，但</a:t>
            </a:r>
            <a:r>
              <a:rPr lang="en-US" altLang="zh-TW" dirty="0"/>
              <a:t>frame2.column</a:t>
            </a:r>
            <a:r>
              <a:rPr lang="zh-TW" altLang="en-US" dirty="0"/>
              <a:t>的情況下，列名必須是有效的</a:t>
            </a:r>
            <a:r>
              <a:rPr lang="en-US" altLang="zh-TW" dirty="0"/>
              <a:t>python</a:t>
            </a:r>
            <a:r>
              <a:rPr lang="zh-TW" altLang="en-US" dirty="0"/>
              <a:t>變量名才行。</a:t>
            </a:r>
          </a:p>
          <a:p>
            <a:endParaRPr lang="zh-TW" altLang="en-US" dirty="0"/>
          </a:p>
          <a:p>
            <a:r>
              <a:rPr lang="zh-TW" altLang="en-US" dirty="0"/>
              <a:t>返回的</a:t>
            </a:r>
            <a:r>
              <a:rPr lang="en-US" altLang="zh-TW" dirty="0"/>
              <a:t>series</a:t>
            </a:r>
            <a:r>
              <a:rPr lang="zh-TW" altLang="en-US" dirty="0"/>
              <a:t>有</a:t>
            </a:r>
            <a:r>
              <a:rPr lang="en-US" altLang="zh-TW" dirty="0" err="1"/>
              <a:t>DataFrame</a:t>
            </a:r>
            <a:r>
              <a:rPr lang="zh-TW" altLang="en-US" dirty="0"/>
              <a:t>種同樣的</a:t>
            </a:r>
            <a:r>
              <a:rPr lang="en-US" altLang="zh-TW" dirty="0"/>
              <a:t>index</a:t>
            </a:r>
            <a:r>
              <a:rPr lang="zh-TW" altLang="en-US" dirty="0"/>
              <a:t>，而且</a:t>
            </a:r>
            <a:r>
              <a:rPr lang="en-US" altLang="zh-TW" dirty="0"/>
              <a:t>name</a:t>
            </a:r>
            <a:r>
              <a:rPr lang="zh-TW" altLang="en-US" dirty="0"/>
              <a:t>屬性也是對應的。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AB56A5-2ACB-4330-84A8-0EDBFC6294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1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對於行，要用在</a:t>
            </a:r>
            <a:r>
              <a:rPr lang="en-US" altLang="zh-TW" dirty="0" err="1"/>
              <a:t>loc</a:t>
            </a:r>
            <a:r>
              <a:rPr lang="zh-TW" altLang="en-US" dirty="0"/>
              <a:t>屬性裡用 位置或名字：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9234"/>
            <a:ext cx="4098240" cy="26727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E594BE-D9F1-4051-ADFC-374CC241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</a:t>
            </a:r>
            <a:r>
              <a:rPr lang="en-US" altLang="zh-TW" b="1" dirty="0"/>
              <a:t>index(</a:t>
            </a:r>
            <a:r>
              <a:rPr lang="zh-TW" altLang="en-US" b="1" dirty="0"/>
              <a:t>索引</a:t>
            </a:r>
            <a:r>
              <a:rPr lang="en-US" altLang="zh-TW" b="1" dirty="0"/>
              <a:t>)</a:t>
            </a:r>
            <a:r>
              <a:rPr lang="zh-TW" altLang="en-US" b="1" dirty="0"/>
              <a:t>進行設定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957"/>
            <a:ext cx="3974432" cy="45858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76B7EC-EC89-4363-A398-E317D860E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列值也能通過賦值改變。比如給</a:t>
            </a:r>
            <a:r>
              <a:rPr lang="en-US" altLang="zh-TW" dirty="0"/>
              <a:t>debt</a:t>
            </a:r>
            <a:r>
              <a:rPr lang="zh-TW" altLang="en-US" dirty="0"/>
              <a:t>賦值：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5179434" cy="4469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34" y="1819025"/>
            <a:ext cx="5206552" cy="4469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8570CA-B856-44D0-8990-01D8FA09E5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如果把</a:t>
            </a:r>
            <a:r>
              <a:rPr lang="en-US" altLang="zh-TW" dirty="0"/>
              <a:t>list</a:t>
            </a:r>
            <a:r>
              <a:rPr lang="zh-TW" altLang="en-US" dirty="0"/>
              <a:t>或</a:t>
            </a:r>
            <a:r>
              <a:rPr lang="en-US" altLang="zh-TW" dirty="0"/>
              <a:t>array</a:t>
            </a:r>
            <a:r>
              <a:rPr lang="zh-TW" altLang="en-US" dirty="0"/>
              <a:t>賦給</a:t>
            </a:r>
            <a:r>
              <a:rPr lang="en-US" altLang="zh-TW" dirty="0"/>
              <a:t>column</a:t>
            </a:r>
            <a:r>
              <a:rPr lang="zh-TW" altLang="en-US" dirty="0"/>
              <a:t>的話，長度必須符合</a:t>
            </a:r>
            <a:r>
              <a:rPr lang="en-US" altLang="zh-TW" dirty="0" err="1"/>
              <a:t>DataFrame</a:t>
            </a:r>
            <a:r>
              <a:rPr lang="zh-TW" altLang="en-US" dirty="0"/>
              <a:t>的長度。</a:t>
            </a:r>
            <a:endParaRPr lang="en-US" altLang="zh-TW" dirty="0"/>
          </a:p>
          <a:p>
            <a:r>
              <a:rPr lang="zh-TW" altLang="en-US" dirty="0"/>
              <a:t>如果把一二</a:t>
            </a:r>
            <a:r>
              <a:rPr lang="en-US" altLang="zh-TW" dirty="0"/>
              <a:t>series</a:t>
            </a:r>
            <a:r>
              <a:rPr lang="zh-TW" altLang="en-US" dirty="0"/>
              <a:t>賦給</a:t>
            </a:r>
            <a:r>
              <a:rPr lang="en-US" altLang="zh-TW" dirty="0" err="1"/>
              <a:t>DataFrame</a:t>
            </a:r>
            <a:r>
              <a:rPr lang="zh-TW" altLang="en-US" dirty="0"/>
              <a:t>，會按</a:t>
            </a:r>
            <a:r>
              <a:rPr lang="en-US" altLang="zh-TW" dirty="0" err="1"/>
              <a:t>DataFrame</a:t>
            </a:r>
            <a:r>
              <a:rPr lang="zh-TW" altLang="en-US" dirty="0"/>
              <a:t>的</a:t>
            </a:r>
            <a:r>
              <a:rPr lang="en-US" altLang="zh-TW" dirty="0"/>
              <a:t>index</a:t>
            </a:r>
            <a:r>
              <a:rPr lang="zh-TW" altLang="en-US" dirty="0"/>
              <a:t>來賦值，不夠的地方用缺失數據來表示：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3150518"/>
            <a:ext cx="6196264" cy="33304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13B79B-6E43-46F5-91A9-2D6424468F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如果列不存在，賦值會創建一個新列。</a:t>
            </a:r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del</a:t>
            </a:r>
            <a:r>
              <a:rPr lang="zh-TW" altLang="en-US" dirty="0"/>
              <a:t>也能像刪除字典關鍵字一樣，刪除列：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32" y="2244592"/>
            <a:ext cx="5940342" cy="46134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646C06-02D4-46F8-AC6B-93DBF7054D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2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然後用</a:t>
            </a:r>
            <a:r>
              <a:rPr lang="en-US" altLang="zh-TW" dirty="0"/>
              <a:t>del</a:t>
            </a:r>
            <a:r>
              <a:rPr lang="zh-TW" altLang="en-US" dirty="0"/>
              <a:t>刪除這一列：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1" y="2342147"/>
            <a:ext cx="8370713" cy="20599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9854" y="5200734"/>
            <a:ext cx="1141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注意：</a:t>
            </a:r>
            <a:r>
              <a:rPr lang="en-US" altLang="zh-TW" dirty="0"/>
              <a:t>columns</a:t>
            </a:r>
            <a:r>
              <a:rPr lang="zh-TW" altLang="en-US" dirty="0"/>
              <a:t>返回的是一個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而不是新建了一個</a:t>
            </a:r>
            <a:r>
              <a:rPr lang="en-US" altLang="zh-TW" dirty="0"/>
              <a:t>copy</a:t>
            </a:r>
            <a:r>
              <a:rPr lang="zh-TW" altLang="en-US" dirty="0"/>
              <a:t>。因此，任何對</a:t>
            </a:r>
            <a:r>
              <a:rPr lang="en-US" altLang="zh-TW" dirty="0"/>
              <a:t>series</a:t>
            </a:r>
            <a:r>
              <a:rPr lang="zh-TW" altLang="en-US" dirty="0"/>
              <a:t>的改變，會反映在</a:t>
            </a:r>
            <a:r>
              <a:rPr lang="en-US" altLang="zh-TW" dirty="0" err="1"/>
              <a:t>DataFrame</a:t>
            </a:r>
            <a:r>
              <a:rPr lang="zh-TW" altLang="en-US" dirty="0"/>
              <a:t>上。除非我們用</a:t>
            </a:r>
            <a:r>
              <a:rPr lang="en-US" altLang="zh-TW" dirty="0"/>
              <a:t>copy</a:t>
            </a:r>
            <a:r>
              <a:rPr lang="zh-TW" altLang="en-US" dirty="0"/>
              <a:t>方法來新建一個。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F64417-EC6D-4AE8-8D91-528078EB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2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另一種常見的格式是</a:t>
            </a:r>
            <a:r>
              <a:rPr lang="en-US" altLang="zh-TW" dirty="0" err="1"/>
              <a:t>dict</a:t>
            </a:r>
            <a:r>
              <a:rPr lang="zh-TW" altLang="en-US" dirty="0"/>
              <a:t>中的</a:t>
            </a:r>
            <a:r>
              <a:rPr lang="en-US" altLang="zh-TW" dirty="0" err="1"/>
              <a:t>dict</a:t>
            </a:r>
            <a:r>
              <a:rPr lang="zh-TW" altLang="en-US" dirty="0"/>
              <a:t>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1641"/>
            <a:ext cx="9593983" cy="948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7404A0-28E4-400F-A10B-3B048C7163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4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把上面這種嵌套</a:t>
            </a:r>
            <a:r>
              <a:rPr lang="en-US" altLang="zh-TW" dirty="0" err="1"/>
              <a:t>dcit</a:t>
            </a:r>
            <a:r>
              <a:rPr lang="zh-TW" altLang="en-US" dirty="0"/>
              <a:t>傳給</a:t>
            </a:r>
            <a:r>
              <a:rPr lang="en-US" altLang="zh-TW" dirty="0" err="1"/>
              <a:t>DataFrame</a:t>
            </a:r>
            <a:r>
              <a:rPr lang="zh-TW" altLang="en-US" dirty="0"/>
              <a:t>，</a:t>
            </a:r>
            <a:r>
              <a:rPr lang="en-US" altLang="zh-TW" dirty="0"/>
              <a:t>pandas</a:t>
            </a:r>
            <a:r>
              <a:rPr lang="zh-TW" altLang="en-US" dirty="0"/>
              <a:t>會把外層</a:t>
            </a:r>
            <a:r>
              <a:rPr lang="en-US" altLang="zh-TW" dirty="0" err="1"/>
              <a:t>dcit</a:t>
            </a:r>
            <a:r>
              <a:rPr lang="zh-TW" altLang="en-US" dirty="0"/>
              <a:t>的</a:t>
            </a:r>
            <a:r>
              <a:rPr lang="en-US" altLang="zh-TW" dirty="0"/>
              <a:t>key</a:t>
            </a:r>
            <a:r>
              <a:rPr lang="zh-TW" altLang="en-US" dirty="0"/>
              <a:t>當做列，內層</a:t>
            </a:r>
            <a:r>
              <a:rPr lang="en-US" altLang="zh-TW" dirty="0"/>
              <a:t>key</a:t>
            </a:r>
            <a:r>
              <a:rPr lang="zh-TW" altLang="en-US" dirty="0"/>
              <a:t>當做行索引：</a:t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982"/>
            <a:ext cx="5246956" cy="40063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586133-E8D0-4A20-9B98-09D0EB69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2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另外</a:t>
            </a:r>
            <a:r>
              <a:rPr lang="en-US" altLang="zh-TW" dirty="0" err="1"/>
              <a:t>DataFrame</a:t>
            </a:r>
            <a:r>
              <a:rPr lang="zh-TW" altLang="en-US" dirty="0"/>
              <a:t>也可以向</a:t>
            </a:r>
            <a:r>
              <a:rPr lang="en-US" altLang="zh-TW" dirty="0" err="1"/>
              <a:t>numpy</a:t>
            </a:r>
            <a:r>
              <a:rPr lang="zh-TW" altLang="en-US" dirty="0"/>
              <a:t>數組一樣做轉置：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916"/>
            <a:ext cx="8649236" cy="43872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27EFAE-F5E7-4086-B1DA-EE6BDA11C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8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指定</a:t>
            </a:r>
            <a:r>
              <a:rPr lang="en-US" altLang="zh-TW" dirty="0"/>
              <a:t>index</a:t>
            </a:r>
            <a:r>
              <a:rPr lang="zh-TW" altLang="en-US" dirty="0"/>
              <a:t>：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877591"/>
            <a:ext cx="6383504" cy="3284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329369-DC97-4AF4-871E-F37AE1A451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2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series</a:t>
            </a:r>
            <a:r>
              <a:rPr lang="zh-TW" altLang="en-US" dirty="0"/>
              <a:t>组成的</a:t>
            </a:r>
            <a:r>
              <a:rPr lang="en-US" altLang="zh-TW" dirty="0" err="1"/>
              <a:t>dict</a:t>
            </a:r>
            <a:r>
              <a:rPr lang="zh-TW" altLang="en-US" dirty="0"/>
              <a:t>：</a:t>
            </a:r>
          </a:p>
          <a:p>
            <a:pPr marL="0" indent="0">
              <a:buNone/>
            </a:pP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4567"/>
            <a:ext cx="7752273" cy="37811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8450A8-E603-4F35-80A6-A950AF3D4F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0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</a:t>
            </a:r>
            <a:r>
              <a:rPr lang="en-US" altLang="zh-TW" dirty="0" err="1"/>
              <a:t>DataFrame</a:t>
            </a:r>
            <a:r>
              <a:rPr lang="zh-TW" altLang="en-US" dirty="0"/>
              <a:t>的</a:t>
            </a:r>
            <a:r>
              <a:rPr lang="en-US" altLang="zh-TW" dirty="0"/>
              <a:t>index</a:t>
            </a:r>
            <a:r>
              <a:rPr lang="zh-TW" altLang="en-US" dirty="0"/>
              <a:t>和</a:t>
            </a:r>
            <a:r>
              <a:rPr lang="en-US" altLang="zh-TW" dirty="0"/>
              <a:t>column</a:t>
            </a:r>
            <a:r>
              <a:rPr lang="zh-TW" altLang="en-US" dirty="0"/>
              <a:t>有自己的</a:t>
            </a:r>
            <a:r>
              <a:rPr lang="en-US" altLang="zh-TW" dirty="0"/>
              <a:t>name</a:t>
            </a:r>
            <a:r>
              <a:rPr lang="zh-TW" altLang="en-US" dirty="0"/>
              <a:t>屬性，也會被顯示：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41" y="1937965"/>
            <a:ext cx="9513918" cy="47369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55E46C-7B7E-4189-B583-5B669A42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b="1" dirty="0"/>
              <a:t>更多運算</a:t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44" y="1395662"/>
            <a:ext cx="5069556" cy="54805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6AF618-E008-47A8-8A41-79C44E64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7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values</a:t>
            </a:r>
            <a:r>
              <a:rPr lang="zh-TW" altLang="en-US" dirty="0"/>
              <a:t>屬性會返回二維數組：</a:t>
            </a:r>
            <a:br>
              <a:rPr lang="zh-CN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3" y="1897981"/>
            <a:ext cx="7113239" cy="40055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96817A-B850-4CB8-A69F-382BAA6FC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44362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如果</a:t>
            </a:r>
            <a:r>
              <a:rPr lang="en-US" altLang="zh-TW" dirty="0"/>
              <a:t>column</a:t>
            </a:r>
            <a:r>
              <a:rPr lang="zh-TW" altLang="en-US" dirty="0"/>
              <a:t>有不同的類型，</a:t>
            </a:r>
            <a:r>
              <a:rPr lang="en-US" altLang="zh-TW" dirty="0" err="1"/>
              <a:t>dtype</a:t>
            </a:r>
            <a:r>
              <a:rPr lang="zh-TW" altLang="en-US" dirty="0"/>
              <a:t>會適應所有的列：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062"/>
            <a:ext cx="9528931" cy="41186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04F479-778E-41FD-8565-FF56D7CD20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3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pandas</a:t>
            </a:r>
            <a:r>
              <a:rPr lang="zh-TW" altLang="en-US" dirty="0"/>
              <a:t>的</a:t>
            </a:r>
            <a:r>
              <a:rPr lang="en-US" altLang="zh-TW" dirty="0"/>
              <a:t>Index Objects (</a:t>
            </a:r>
            <a:r>
              <a:rPr lang="zh-TW" altLang="en-US" dirty="0"/>
              <a:t>索引對象</a:t>
            </a:r>
            <a:r>
              <a:rPr lang="en-US" altLang="zh-TW" dirty="0"/>
              <a:t>)</a:t>
            </a:r>
            <a:r>
              <a:rPr lang="zh-TW" altLang="en-US" dirty="0"/>
              <a:t>負責保存</a:t>
            </a:r>
            <a:r>
              <a:rPr lang="en-US" altLang="zh-TW" dirty="0"/>
              <a:t>axis labels</a:t>
            </a:r>
            <a:r>
              <a:rPr lang="zh-TW" altLang="en-US" dirty="0"/>
              <a:t>和其他一些數據（比如</a:t>
            </a:r>
            <a:r>
              <a:rPr lang="en-US" altLang="zh-TW" dirty="0"/>
              <a:t>axis name</a:t>
            </a:r>
            <a:r>
              <a:rPr lang="zh-TW" altLang="en-US" dirty="0"/>
              <a:t>或</a:t>
            </a:r>
            <a:r>
              <a:rPr lang="en-US" altLang="zh-TW" dirty="0"/>
              <a:t>names</a:t>
            </a:r>
            <a:r>
              <a:rPr lang="zh-TW" altLang="en-US" dirty="0"/>
              <a:t>）。</a:t>
            </a:r>
            <a:endParaRPr lang="en-US" altLang="zh-TW" dirty="0"/>
          </a:p>
          <a:p>
            <a:r>
              <a:rPr lang="zh-TW" altLang="en-US" dirty="0"/>
              <a:t>一個數組或其他一個序列標籤，只要被用來做構建</a:t>
            </a:r>
            <a:r>
              <a:rPr lang="en-US" altLang="zh-TW" dirty="0"/>
              <a:t>series</a:t>
            </a:r>
            <a:r>
              <a:rPr lang="zh-TW" altLang="en-US" dirty="0"/>
              <a:t>或</a:t>
            </a:r>
            <a:r>
              <a:rPr lang="en-US" altLang="zh-TW" dirty="0" err="1"/>
              <a:t>DataFrame</a:t>
            </a:r>
            <a:r>
              <a:rPr lang="zh-TW" altLang="en-US" dirty="0"/>
              <a:t>，就會被自動轉變為</a:t>
            </a:r>
            <a:r>
              <a:rPr lang="en-US" altLang="zh-TW" dirty="0"/>
              <a:t>index</a:t>
            </a:r>
            <a:r>
              <a:rPr lang="zh-TW" altLang="en-US" dirty="0"/>
              <a:t>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0224"/>
            <a:ext cx="10742124" cy="1732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32436"/>
            <a:ext cx="10742124" cy="13255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D7BD63-29BA-4211-BE23-CE4D5391EB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6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Index Objects (</a:t>
            </a:r>
            <a:r>
              <a:rPr lang="zh-TW" altLang="en-US" b="1" dirty="0"/>
              <a:t>索引對象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index object</a:t>
            </a:r>
            <a:r>
              <a:rPr lang="zh-TW" altLang="en-US" dirty="0"/>
              <a:t>是不可更改的：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206"/>
            <a:ext cx="9244943" cy="37568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F7D9EF-33D4-42BA-A09A-CD63E00CB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76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DataFrame</a:t>
            </a:r>
            <a:r>
              <a:rPr lang="zh-TW" altLang="en-US" b="1" dirty="0"/>
              <a:t>的運算 </a:t>
            </a:r>
            <a:r>
              <a:rPr lang="en-US" altLang="zh-TW" b="1" dirty="0"/>
              <a:t>see CHAPTER 5 Getting Started with pandas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pandas.Series()</a:t>
            </a:r>
          </a:p>
          <a:p>
            <a:pPr lvl="1"/>
            <a:r>
              <a:rPr lang="zh-TW" altLang="en-US" dirty="0"/>
              <a:t>使用字典資料型態傳入</a:t>
            </a:r>
            <a:r>
              <a:rPr lang="en-US" altLang="zh-TW" dirty="0"/>
              <a:t>pandas.Series()</a:t>
            </a:r>
          </a:p>
          <a:p>
            <a:r>
              <a:rPr lang="zh-TW" altLang="en-US" dirty="0"/>
              <a:t>搜尋滿足條件的資料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396052-F454-4BE1-B918-805BDD41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57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pandas_20220311 pandas</a:t>
            </a:r>
            <a:r>
              <a:rPr lang="zh-TW" altLang="en-US" b="1" dirty="0"/>
              <a:t>資料匯入與資料清理</a:t>
            </a:r>
            <a:r>
              <a:rPr lang="en-US" altLang="zh-TW" b="1" dirty="0"/>
              <a:t>(Data cleaning)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95" y="3820525"/>
            <a:ext cx="6044234" cy="15856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005"/>
            <a:ext cx="10515600" cy="2238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796380"/>
            <a:ext cx="4352925" cy="24574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BE2CF2-65C2-4BBA-A9A9-ECE3D217E8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</a:t>
            </a:r>
            <a:r>
              <a:rPr lang="en-US" altLang="zh-TW" dirty="0"/>
              <a:t>series</a:t>
            </a:r>
            <a:r>
              <a:rPr lang="zh-TW" altLang="en-US" dirty="0"/>
              <a:t>我就不翻譯成序列了，因為之前的所有筆記裡，我都是把</a:t>
            </a:r>
            <a:r>
              <a:rPr lang="en-US" altLang="zh-TW" dirty="0"/>
              <a:t>sequence</a:t>
            </a:r>
            <a:r>
              <a:rPr lang="zh-TW" altLang="en-US" dirty="0"/>
              <a:t>翻譯成序列的。</a:t>
            </a:r>
          </a:p>
          <a:p>
            <a:r>
              <a:rPr lang="en-US" altLang="zh-TW" dirty="0"/>
              <a:t>series</a:t>
            </a:r>
            <a:r>
              <a:rPr lang="zh-TW" altLang="en-US" dirty="0"/>
              <a:t>是一個像數組一樣的一維序列，並伴有一個數組表示</a:t>
            </a:r>
            <a:r>
              <a:rPr lang="en-US" altLang="zh-TW" dirty="0"/>
              <a:t>label</a:t>
            </a:r>
            <a:r>
              <a:rPr lang="zh-TW" altLang="en-US" dirty="0"/>
              <a:t>，叫做</a:t>
            </a:r>
            <a:r>
              <a:rPr lang="en-US" altLang="zh-TW" dirty="0"/>
              <a:t>index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702719"/>
            <a:ext cx="7198895" cy="27601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13B47D-0820-4FBE-AE8B-05E0131E51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5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資料匯入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pandas.read_table</a:t>
            </a:r>
            <a:r>
              <a:rPr lang="zh-TW" altLang="en-US" dirty="0"/>
              <a:t> 讀取</a:t>
            </a:r>
            <a:r>
              <a:rPr lang="en-US" altLang="zh-TW" dirty="0" err="1"/>
              <a:t>dataframe</a:t>
            </a:r>
            <a:endParaRPr lang="en-US" altLang="zh-TW" dirty="0"/>
          </a:p>
          <a:p>
            <a:r>
              <a:rPr lang="en-US" altLang="zh-TW" dirty="0"/>
              <a:t>pandas.read_csv()</a:t>
            </a:r>
            <a:r>
              <a:rPr lang="zh-TW" altLang="en-US" dirty="0"/>
              <a:t> 讀取</a:t>
            </a:r>
            <a:r>
              <a:rPr lang="en-US" altLang="zh-TW" dirty="0"/>
              <a:t>CSV </a:t>
            </a:r>
          </a:p>
          <a:p>
            <a:endParaRPr lang="en-US" altLang="zh-TW" dirty="0"/>
          </a:p>
          <a:p>
            <a:r>
              <a:rPr lang="zh-TW" altLang="en-US" dirty="0"/>
              <a:t>熟悉各種讀取參數用法 </a:t>
            </a:r>
            <a:r>
              <a:rPr lang="en-US" altLang="zh-TW" dirty="0"/>
              <a:t>pandas.read_csv</a:t>
            </a:r>
            <a:r>
              <a:rPr lang="zh-TW" altLang="en-US" dirty="0"/>
              <a:t>参数详解</a:t>
            </a:r>
          </a:p>
          <a:p>
            <a:r>
              <a:rPr lang="en-US" altLang="zh-TW" dirty="0" err="1"/>
              <a:t>index_col</a:t>
            </a:r>
            <a:r>
              <a:rPr lang="en-US" altLang="zh-TW" dirty="0"/>
              <a:t>		</a:t>
            </a:r>
            <a:r>
              <a:rPr lang="zh-TW" altLang="en-US" dirty="0"/>
              <a:t>設定為索引</a:t>
            </a:r>
            <a:endParaRPr lang="en-US" altLang="zh-TW" dirty="0"/>
          </a:p>
          <a:p>
            <a:r>
              <a:rPr lang="en-US" altLang="zh-TW" dirty="0" err="1"/>
              <a:t>Nrows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僅讀取⼀定的⾏數</a:t>
            </a:r>
          </a:p>
          <a:p>
            <a:r>
              <a:rPr lang="en-US" altLang="zh-TW" dirty="0" err="1"/>
              <a:t>Skiprows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跳過⼀定的⾏數</a:t>
            </a:r>
          </a:p>
          <a:p>
            <a:r>
              <a:rPr lang="en-US" altLang="zh-TW" dirty="0" err="1"/>
              <a:t>Skipfooter</a:t>
            </a:r>
            <a:r>
              <a:rPr lang="zh-TW" altLang="en-US" dirty="0"/>
              <a:t> </a:t>
            </a:r>
            <a:r>
              <a:rPr lang="en-US" altLang="zh-TW" dirty="0"/>
              <a:t>		</a:t>
            </a:r>
            <a:r>
              <a:rPr lang="zh-TW" altLang="en-US" dirty="0"/>
              <a:t>尾部有固定的⾏數永不讀取</a:t>
            </a:r>
          </a:p>
          <a:p>
            <a:r>
              <a:rPr lang="en-US" altLang="zh-TW" dirty="0" err="1"/>
              <a:t>skip_blank_lines</a:t>
            </a:r>
            <a:r>
              <a:rPr lang="zh-TW" altLang="en-US" dirty="0"/>
              <a:t> </a:t>
            </a:r>
            <a:r>
              <a:rPr lang="en-US" altLang="zh-TW" dirty="0"/>
              <a:t>	</a:t>
            </a:r>
            <a:r>
              <a:rPr lang="zh-TW" altLang="en-US" dirty="0"/>
              <a:t>空⾏跳過 </a:t>
            </a: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/>
              <a:t>pandas.DataFrame.to_csv()</a:t>
            </a:r>
            <a:r>
              <a:rPr lang="zh-TW" altLang="en-US" dirty="0"/>
              <a:t>寫入</a:t>
            </a:r>
            <a:r>
              <a:rPr lang="en-US" altLang="zh-TW" dirty="0"/>
              <a:t>CSV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BCAC21-015D-48AD-9BAA-09A1ED0685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518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</a:p>
          <a:p>
            <a:r>
              <a:rPr lang="en-US" altLang="zh-TW" dirty="0"/>
              <a:t>Processing</a:t>
            </a:r>
          </a:p>
          <a:p>
            <a:r>
              <a:rPr lang="en-US" altLang="zh-TW" dirty="0"/>
              <a:t>Output</a:t>
            </a:r>
          </a:p>
          <a:p>
            <a:endParaRPr lang="zh-TW" altLang="en-US" dirty="0"/>
          </a:p>
        </p:txBody>
      </p:sp>
      <p:pic>
        <p:nvPicPr>
          <p:cNvPr id="4" name="Picture 2" descr="Pandas_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13" y="148561"/>
            <a:ext cx="630555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FF9B32-4E48-4EC7-BF7A-0EAFC62E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讀寫</a:t>
            </a:r>
            <a:r>
              <a:rPr lang="en-US" altLang="zh-TW" b="1" dirty="0"/>
              <a:t>CSV</a:t>
            </a:r>
            <a:r>
              <a:rPr lang="zh-TW" altLang="en-US" b="1" dirty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!</a:t>
            </a:r>
            <a:r>
              <a:rPr lang="en-US" altLang="zh-TW" dirty="0" err="1"/>
              <a:t>wget</a:t>
            </a:r>
            <a:r>
              <a:rPr lang="en-US" altLang="zh-TW" dirty="0"/>
              <a:t> </a:t>
            </a:r>
            <a:r>
              <a:rPr lang="en-US" altLang="zh-TW" dirty="0" err="1"/>
              <a:t>url</a:t>
            </a:r>
            <a:endParaRPr lang="en-US" altLang="zh-TW" dirty="0"/>
          </a:p>
          <a:p>
            <a:r>
              <a:rPr lang="zh-TW" altLang="en-US" dirty="0"/>
              <a:t>把檔案下載到目錄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4" y="2949593"/>
            <a:ext cx="10610486" cy="1613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9" y="4876199"/>
            <a:ext cx="2934109" cy="11622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C94F1C-20B2-4484-95A1-9C96646177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pandas</a:t>
            </a:r>
            <a:r>
              <a:rPr lang="zh-TW" altLang="en-US" b="1" dirty="0"/>
              <a:t>的資料結構 </a:t>
            </a:r>
            <a:r>
              <a:rPr lang="en-US" altLang="zh-TW" b="1" dirty="0"/>
              <a:t>==&gt; series vs </a:t>
            </a:r>
            <a:r>
              <a:rPr lang="en-US" altLang="zh-TW" b="1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</a:t>
            </a:r>
            <a:r>
              <a:rPr lang="en-US" altLang="zh-TW" b="1" dirty="0" err="1"/>
              <a:t>dict</a:t>
            </a:r>
            <a:r>
              <a:rPr lang="zh-TW" altLang="en-US" b="1" dirty="0"/>
              <a:t>來創建</a:t>
            </a:r>
            <a:r>
              <a:rPr lang="en-US" altLang="zh-TW" b="1" dirty="0"/>
              <a:t>series</a:t>
            </a:r>
            <a:br>
              <a:rPr lang="zh-TW" altLang="en-US" dirty="0"/>
            </a:b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16" y="1825625"/>
            <a:ext cx="6813383" cy="4848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D514D4-6F0D-4CD8-B805-CD078A072C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7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顯示前五筆資料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4" y="4295502"/>
            <a:ext cx="5010849" cy="1952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8" y="0"/>
            <a:ext cx="245936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D0CC04-C53C-471E-B02A-A08B05FF6C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8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063"/>
            <a:ext cx="7097115" cy="3762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2566315-CF95-4F2B-9D30-0B9822318D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3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讀取前五筆資料轉為</a:t>
            </a:r>
            <a:r>
              <a:rPr lang="en-US" altLang="zh-TW" dirty="0" err="1"/>
              <a:t>dataframe</a:t>
            </a:r>
            <a:r>
              <a:rPr lang="zh-TW" altLang="en-US" dirty="0"/>
              <a:t> 並設定第一列為索引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139"/>
            <a:ext cx="6662057" cy="26705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47356F-808F-4C0E-BDAF-F24ED1E6EE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6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只讀取</a:t>
            </a:r>
            <a:r>
              <a:rPr lang="en-US" altLang="zh-TW" dirty="0"/>
              <a:t>Date</a:t>
            </a:r>
            <a:r>
              <a:rPr lang="zh-TW" altLang="en-US" dirty="0"/>
              <a:t>和</a:t>
            </a:r>
            <a:r>
              <a:rPr lang="en-US" altLang="zh-TW" dirty="0"/>
              <a:t>Close</a:t>
            </a:r>
            <a:r>
              <a:rPr lang="zh-TW" altLang="en-US" dirty="0"/>
              <a:t> 並設定</a:t>
            </a:r>
            <a:r>
              <a:rPr lang="en-US" altLang="zh-TW" dirty="0"/>
              <a:t>Date</a:t>
            </a:r>
            <a:r>
              <a:rPr lang="zh-TW" altLang="en-US" dirty="0"/>
              <a:t>為索引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598"/>
            <a:ext cx="7881156" cy="31633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48358C-2D9A-4346-B298-9239115E6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9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df2</a:t>
            </a:r>
            <a:r>
              <a:rPr lang="zh-TW" altLang="en-US" dirty="0"/>
              <a:t>儲存為</a:t>
            </a:r>
            <a:r>
              <a:rPr lang="en-US" altLang="zh-TW" dirty="0"/>
              <a:t>csv</a:t>
            </a:r>
            <a:r>
              <a:rPr lang="zh-TW" altLang="en-US" dirty="0"/>
              <a:t> 檔案名稱 </a:t>
            </a:r>
            <a:r>
              <a:rPr lang="en-US" altLang="zh-TW" dirty="0"/>
              <a:t>msft_4100E115.csv</a:t>
            </a:r>
            <a:r>
              <a:rPr lang="zh-TW" altLang="en-US" dirty="0"/>
              <a:t> 索引為</a:t>
            </a:r>
            <a:r>
              <a:rPr lang="en-US" altLang="zh-TW" dirty="0"/>
              <a:t>date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0" y="1780945"/>
            <a:ext cx="10002646" cy="16480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0" y="3563937"/>
            <a:ext cx="5087060" cy="11717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06CF7F-025C-4C71-B416-09E71A92A0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6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檢視資料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顯示剛剛儲存的資料 前五筆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774"/>
            <a:ext cx="8983329" cy="21338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6603BA-F9AB-4BCD-B95E-EA4B90AE4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9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導入</a:t>
            </a:r>
            <a:r>
              <a:rPr lang="en-US" altLang="zh-TW" dirty="0" err="1"/>
              <a:t>numpy</a:t>
            </a:r>
            <a:r>
              <a:rPr lang="zh-TW" altLang="en-US" dirty="0"/>
              <a:t>和</a:t>
            </a:r>
            <a:r>
              <a:rPr lang="en-US" altLang="zh-TW" dirty="0"/>
              <a:t>pandas</a:t>
            </a:r>
          </a:p>
          <a:p>
            <a:r>
              <a:rPr lang="zh-TW" altLang="en-US" dirty="0"/>
              <a:t>並設定</a:t>
            </a:r>
            <a:r>
              <a:rPr lang="en-US" altLang="zh-TW" dirty="0"/>
              <a:t>pandas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1627"/>
            <a:ext cx="5716467" cy="34503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228609-B12B-423C-BBAA-631D7641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7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msft.csv</a:t>
            </a:r>
            <a:r>
              <a:rPr lang="zh-TW" altLang="en-US" dirty="0"/>
              <a:t>前五筆資料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0" y="4352309"/>
            <a:ext cx="10323105" cy="20615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2DC245-7B5B-41BD-842C-E40037E43D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62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讀取並轉成</a:t>
            </a:r>
            <a:r>
              <a:rPr lang="en-US" altLang="zh-TW" dirty="0" err="1"/>
              <a:t>dataframe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736"/>
            <a:ext cx="12177000" cy="22943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D2F4F1-249E-4C19-BAF9-2DBA5DB5A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28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Accessing_Data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</a:t>
            </a:r>
            <a:r>
              <a:rPr lang="en-US" altLang="zh-TW" dirty="0"/>
              <a:t>msft.csv</a:t>
            </a:r>
            <a:r>
              <a:rPr lang="zh-TW" altLang="en-US" dirty="0"/>
              <a:t> 設定第一列為索引值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90" y="4588626"/>
            <a:ext cx="12126281" cy="23518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6228F9-20E1-4C0B-9287-5697DDC23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38157" r="5367" b="39045"/>
          <a:stretch/>
        </p:blipFill>
        <p:spPr>
          <a:xfrm>
            <a:off x="11682326" y="6704047"/>
            <a:ext cx="509674" cy="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2166</Words>
  <Application>Microsoft Office PowerPoint</Application>
  <PresentationFormat>寬螢幕</PresentationFormat>
  <Paragraphs>333</Paragraphs>
  <Slides>114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114</vt:i4>
      </vt:variant>
    </vt:vector>
  </HeadingPairs>
  <TitlesOfParts>
    <vt:vector size="121" baseType="lpstr">
      <vt:lpstr>新細明體 (本文)</vt:lpstr>
      <vt:lpstr>Arial</vt:lpstr>
      <vt:lpstr>Arial Black</vt:lpstr>
      <vt:lpstr>Calibri</vt:lpstr>
      <vt:lpstr>Calibri Light</vt:lpstr>
      <vt:lpstr>Wingdings</vt:lpstr>
      <vt:lpstr>Office 佈景主題</vt:lpstr>
      <vt:lpstr>pandas資料分析實務報告</vt:lpstr>
      <vt:lpstr>agenda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pandas的資料結構 ==&gt; series vs DataFrame</vt:lpstr>
      <vt:lpstr>Series的建立與基本運算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</vt:lpstr>
      <vt:lpstr>Series自動排序(Data alignment features)</vt:lpstr>
      <vt:lpstr>series name屬性的運用</vt:lpstr>
      <vt:lpstr>series name屬性的運用</vt:lpstr>
      <vt:lpstr>從各種資料匯入成dataframe</vt:lpstr>
      <vt:lpstr>從各種資料匯入成dataframe</vt:lpstr>
      <vt:lpstr>1.讀寫CSV檔案</vt:lpstr>
      <vt:lpstr>PowerPoint 簡報</vt:lpstr>
      <vt:lpstr>PowerPoint 簡報</vt:lpstr>
      <vt:lpstr>2.讀寫excel檔案</vt:lpstr>
      <vt:lpstr>PowerPoint 簡報</vt:lpstr>
      <vt:lpstr>xlsx vs xls</vt:lpstr>
      <vt:lpstr>顯示excel</vt:lpstr>
      <vt:lpstr>顯示excel</vt:lpstr>
      <vt:lpstr>讀取excel</vt:lpstr>
      <vt:lpstr>3.讀寫JSON檔案</vt:lpstr>
      <vt:lpstr>PowerPoint 簡報</vt:lpstr>
      <vt:lpstr>4.讀取網頁表格資料</vt:lpstr>
      <vt:lpstr>PowerPoint 簡報</vt:lpstr>
      <vt:lpstr>DataFrame的各種運算</vt:lpstr>
      <vt:lpstr>DataFrame的各種運算</vt:lpstr>
      <vt:lpstr>Data Aggregation(資料聚合)技術</vt:lpstr>
      <vt:lpstr>PowerPoint 簡報</vt:lpstr>
      <vt:lpstr>資料的種類</vt:lpstr>
      <vt:lpstr>Pandas小專題:歷史股價分析</vt:lpstr>
      <vt:lpstr>設定IPython筆記本</vt:lpstr>
      <vt:lpstr>套件更新</vt:lpstr>
      <vt:lpstr>從Google取得與組織股票資料</vt:lpstr>
      <vt:lpstr>繪製股價時間序列的圖</vt:lpstr>
      <vt:lpstr>Plotting time-series prices</vt:lpstr>
      <vt:lpstr>Plotting volume series data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Calculating simple daily percentage change</vt:lpstr>
      <vt:lpstr>下方為平常上課實作</vt:lpstr>
      <vt:lpstr>DataFrame</vt:lpstr>
      <vt:lpstr>DataFrame的各種運算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Index Objects (索引對象)</vt:lpstr>
      <vt:lpstr>Index Objects (索引對象)</vt:lpstr>
      <vt:lpstr>DataFrame的運算 see CHAPTER 5 Getting Started with pandas</vt:lpstr>
      <vt:lpstr>pandas_20220311 pandas資料匯入與資料清理(Data cleaning)</vt:lpstr>
      <vt:lpstr>Series</vt:lpstr>
      <vt:lpstr>pandas資料匯入</vt:lpstr>
      <vt:lpstr>IPO</vt:lpstr>
      <vt:lpstr>讀寫CSV檔案</vt:lpstr>
      <vt:lpstr>檢視資料</vt:lpstr>
      <vt:lpstr>檢視資料</vt:lpstr>
      <vt:lpstr>檢視資料</vt:lpstr>
      <vt:lpstr>檢視資料</vt:lpstr>
      <vt:lpstr>儲存為CSV</vt:lpstr>
      <vt:lpstr>檢視資料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Accessing_Data</vt:lpstr>
      <vt:lpstr>下載excel檔案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4100E104_pandas資料分析實務報告</dc:title>
  <dc:creator>user;yukai wang</dc:creator>
  <cp:keywords>4100E104_pandas資料分析實務報告</cp:keywords>
  <cp:lastModifiedBy>9853</cp:lastModifiedBy>
  <cp:revision>71</cp:revision>
  <dcterms:created xsi:type="dcterms:W3CDTF">2022-03-16T02:47:42Z</dcterms:created>
  <dcterms:modified xsi:type="dcterms:W3CDTF">2022-04-23T12:21:48Z</dcterms:modified>
  <cp:category>4100E104_pandas資料分析實務報告</cp:category>
</cp:coreProperties>
</file>